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2"/>
  </p:notesMasterIdLst>
  <p:handoutMasterIdLst>
    <p:handoutMasterId r:id="rId5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6" autoAdjust="0"/>
    <p:restoredTop sz="77189" autoAdjust="0"/>
  </p:normalViewPr>
  <p:slideViewPr>
    <p:cSldViewPr snapToGrid="0">
      <p:cViewPr varScale="1">
        <p:scale>
          <a:sx n="57" d="100"/>
          <a:sy n="57" d="100"/>
        </p:scale>
        <p:origin x="-120" y="-111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10/6/15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you are </a:t>
            </a:r>
            <a:r>
              <a:rPr lang="en-US" dirty="0" smtClean="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smtClean="0"/>
          </a:p>
          <a:p>
            <a:r>
              <a:rPr lang="en-US" dirty="0" smtClean="0"/>
              <a:t>On the left, we are presented with the various ways we can install the cookbook, the README that describes information about the cookbook, any cookbooks that this cookbook may depend on, a history of the changes, and its food critic rating--which is a code evaluator for best practices.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99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smtClean="0"/>
          </a:p>
          <a:p>
            <a:r>
              <a:rPr lang="en-US" dirty="0" smtClean="0"/>
              <a:t>Reading and understanding the README at a glance is difficult. It is a skill that comes with time. For the haproxy cookbook there is an defined attribute that establishes the members</a:t>
            </a:r>
            <a:r>
              <a:rPr lang="en-US" baseline="0" dirty="0" smtClean="0"/>
              <a:t> that receive the proxy requests from the proxy server. This is available in a node attribute available through `node['haproxy']['members']`.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89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this point we have seen how node attributes are defined by Ohai but cookbooks also have this ability to define node attributes. These node attributes are different than the ones defined by Ohai as well. Ohai attributes are considered automatic attributes and generally inalienable characteristics about the node.</a:t>
            </a:r>
          </a:p>
          <a:p>
            <a:endParaRPr lang="en-US" dirty="0" smtClean="0"/>
          </a:p>
          <a:p>
            <a:r>
              <a:rPr lang="en-US" dirty="0" smtClean="0"/>
              <a:t>Attributes defined in a cookbook are not considered automatic. They are simply default values that we may change. There are many ways that we provide new default values for these. One way that we will learn is defining a wrapper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1906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wrapper cookbook is a new cookbook that encapsulates the functionality of the original cookbook but allows us to define new default values for the recipes. </a:t>
            </a:r>
          </a:p>
          <a:p>
            <a:endParaRPr lang="en-US" dirty="0" smtClean="0"/>
          </a:p>
          <a:p>
            <a:r>
              <a:rPr lang="en-US" dirty="0" smtClean="0"/>
              <a:t>This is a common method for overriding cookbooks because it allows us to leave the original cookbook untouched. We simply provide new default values that we want and then include the recipes that we want to run.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generate our wrapper cookbook named myhaproxy. Traditionally we would name the cookbook with a prefix of the name of our company and then follow it by the cookbook name 'company-cookbook'.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63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r>
              <a:rPr lang="en-US" dirty="0" smtClean="0"/>
              <a: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haproxy 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dependency on the haproxy cookbook in your wrapper cookbook, you need to learn what new default values you need to add to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644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 haproxy cookbook assumes that there are two different services running on the localhost at port 4000 and port 4001. The haproxy process will relay messages to itself to those two ports. </a:t>
            </a:r>
          </a:p>
          <a:p>
            <a:endParaRPr lang="en-US" dirty="0" smtClean="0"/>
          </a:p>
          <a:p>
            <a:r>
              <a:rPr lang="en-US" dirty="0" smtClean="0"/>
              <a:t>That is not our configuration. First, we currently only have one system that we want to route </a:t>
            </a:r>
            <a:r>
              <a:rPr lang="en-US" dirty="0" smtClean="0"/>
              <a:t>traffic. </a:t>
            </a:r>
            <a:r>
              <a:rPr lang="en-US" dirty="0" smtClean="0"/>
              <a:t>Second, we want to have the traffic routed not to localhost but instead to our webserver,</a:t>
            </a:r>
            <a:r>
              <a:rPr lang="en-US" baseline="0" dirty="0" smtClean="0"/>
              <a:t> node1, which </a:t>
            </a:r>
            <a:r>
              <a:rPr lang="en-US" dirty="0" smtClean="0"/>
              <a:t>will have</a:t>
            </a:r>
            <a:r>
              <a:rPr lang="en-US" baseline="0" dirty="0" smtClean="0"/>
              <a:t> </a:t>
            </a:r>
            <a:r>
              <a:rPr lang="en-US" dirty="0" smtClean="0"/>
              <a:t>a completely different hostname and IP</a:t>
            </a:r>
            <a:r>
              <a:rPr lang="en-US" baseline="0" dirty="0" smtClean="0"/>
              <a:t> </a:t>
            </a:r>
            <a:r>
              <a:rPr lang="en-US" dirty="0" smtClean="0"/>
              <a:t>address.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4532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This new default value for the haproxy members needs to define the information about the webserver node, node1. So you need to capture the node's public host name and public IP address.</a:t>
            </a:r>
            <a:endParaRPr lang="en-US" dirty="0" smtClean="0"/>
          </a:p>
          <a:p>
            <a:endParaRPr lang="en-US" dirty="0" smtClean="0"/>
          </a:p>
          <a:p>
            <a:r>
              <a:rPr lang="en-US" dirty="0" smtClean="0"/>
              <a:t>The 'knife</a:t>
            </a:r>
            <a:r>
              <a:rPr lang="en-US" baseline="0" dirty="0" smtClean="0"/>
              <a:t> node show' command will display information about the node. You can ask to see a specific attribute on a node with the –a flag or the --attribute flag.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2556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display the IP address of node1 with the '-a' flag and specifying the attribute 'ipaddress'.</a:t>
            </a:r>
          </a:p>
          <a:p>
            <a:endParaRPr lang="en-US" baseline="0" dirty="0" smtClean="0"/>
          </a:p>
          <a:p>
            <a:r>
              <a:rPr lang="en-US" dirty="0" smtClean="0"/>
              <a:t>With </a:t>
            </a:r>
            <a:r>
              <a:rPr lang="en-US" dirty="0" smtClean="0"/>
              <a:t>cloud providers that generate machines for you </a:t>
            </a:r>
            <a:r>
              <a:rPr lang="en-US" dirty="0" smtClean="0"/>
              <a:t>often </a:t>
            </a:r>
            <a:r>
              <a:rPr lang="en-US" dirty="0" smtClean="0"/>
              <a:t>assign internal IP addresses, those values may not work properly</a:t>
            </a:r>
            <a:r>
              <a:rPr lang="en-US" dirty="0" smtClean="0"/>
              <a:t>.</a:t>
            </a:r>
          </a:p>
          <a:p>
            <a:endParaRPr lang="en-US" dirty="0" smtClean="0"/>
          </a:p>
          <a:p>
            <a:r>
              <a:rPr lang="en-US" dirty="0" smtClean="0"/>
              <a:t>Instructor</a:t>
            </a:r>
            <a:r>
              <a:rPr lang="en-US" baseline="0" dirty="0" smtClean="0"/>
              <a:t> Note: The IP addresses of the nodes that were used during the creation of this training were based on Amazon Web Services (AWS). The address reported by </a:t>
            </a:r>
            <a:r>
              <a:rPr lang="en-US" baseline="0" dirty="0" err="1" smtClean="0"/>
              <a:t>Ohai</a:t>
            </a:r>
            <a:r>
              <a:rPr lang="en-US" baseline="0" dirty="0" smtClean="0"/>
              <a:t> is often the private, internal 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52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r>
              <a:rPr lang="en-US" dirty="0" smtClean="0"/>
              <a: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Without changing anything any further, using this cookbook will simply execute the original cookbooks' recipe with all the same default </a:t>
            </a:r>
            <a:r>
              <a:rPr lang="en-US" dirty="0" smtClean="0"/>
              <a:t>values.</a:t>
            </a:r>
            <a:r>
              <a:rPr lang="en-US" baseline="0" dirty="0" smtClean="0"/>
              <a:t> </a:t>
            </a:r>
            <a:r>
              <a:rPr lang="en-US" dirty="0" smtClean="0"/>
              <a:t>Before </a:t>
            </a:r>
            <a:r>
              <a:rPr lang="en-US" dirty="0" smtClean="0"/>
              <a:t>you execute that recipe,</a:t>
            </a:r>
            <a:r>
              <a:rPr lang="en-US" baseline="0" dirty="0" smtClean="0"/>
              <a:t> you'll need</a:t>
            </a:r>
            <a:r>
              <a:rPr lang="en-US" dirty="0" smtClean="0"/>
              <a:t> to override the default values with your own.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a:t>
            </a:r>
            <a:r>
              <a:rPr lang="en-US" baseline="0" dirty="0" smtClean="0"/>
              <a:t> </a:t>
            </a:r>
            <a:r>
              <a:rPr lang="en-US" dirty="0" smtClean="0"/>
              <a:t>and</a:t>
            </a:r>
            <a:r>
              <a:rPr lang="en-US" baseline="0" dirty="0" smtClean="0"/>
              <a:t> </a:t>
            </a:r>
            <a:r>
              <a:rPr lang="en-US" dirty="0" smtClean="0"/>
              <a:t>paste the original default values into your recipe,</a:t>
            </a:r>
            <a:r>
              <a:rPr lang="en-US" baseline="0" dirty="0" smtClean="0"/>
              <a:t> as shown here.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6860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a:t>
            </a:r>
            <a:r>
              <a:rPr lang="en-US" dirty="0" smtClean="0"/>
              <a:t>entries </a:t>
            </a:r>
            <a:r>
              <a:rPr lang="en-US" dirty="0" smtClean="0"/>
              <a:t>within</a:t>
            </a:r>
            <a:r>
              <a:rPr lang="en-US" baseline="0" dirty="0" smtClean="0"/>
              <a:t> the members array (shown in red)</a:t>
            </a:r>
            <a:r>
              <a:rPr lang="en-US" dirty="0" smtClean="0"/>
              <a:t>.</a:t>
            </a:r>
            <a:endParaRPr lang="en-US" dirty="0" smtClean="0"/>
          </a:p>
          <a:p>
            <a:endParaRPr lang="en-US" dirty="0" smtClean="0"/>
          </a:p>
          <a:p>
            <a:r>
              <a:rPr lang="en-US" dirty="0" smtClean="0"/>
              <a:t>Then update the information </a:t>
            </a:r>
            <a:r>
              <a:rPr lang="en-US" dirty="0" smtClean="0"/>
              <a:t>for the remaining member</a:t>
            </a:r>
            <a:r>
              <a:rPr lang="en-US" baseline="0" dirty="0" smtClean="0"/>
              <a:t> </a:t>
            </a:r>
            <a:r>
              <a:rPr lang="en-US" dirty="0" smtClean="0"/>
              <a:t>to </a:t>
            </a:r>
            <a:r>
              <a:rPr lang="en-US" dirty="0" smtClean="0"/>
              <a:t>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To replace a default attribute in a recipe you have to use '</a:t>
            </a:r>
            <a:r>
              <a:rPr lang="en-US" b="0" dirty="0" err="1" smtClean="0">
                <a:solidFill>
                  <a:srgbClr val="FF0000"/>
                </a:solidFill>
              </a:rPr>
              <a:t>node.</a:t>
            </a:r>
            <a:r>
              <a:rPr lang="en-US" b="1" dirty="0" err="1" smtClean="0">
                <a:solidFill>
                  <a:srgbClr val="FF0000"/>
                </a:solidFill>
              </a:rPr>
              <a:t>default</a:t>
            </a:r>
            <a:r>
              <a:rPr lang="en-US" dirty="0" smtClean="0"/>
              <a:t>['haproxy']['members']...'</a:t>
            </a:r>
          </a:p>
          <a:p>
            <a:endParaRPr lang="en-US" baseline="0" dirty="0" smtClean="0"/>
          </a:p>
          <a:p>
            <a:r>
              <a:rPr lang="en-US" baseline="0" dirty="0" smtClean="0"/>
              <a:t>So you need to change:</a:t>
            </a:r>
          </a:p>
          <a:p>
            <a:endParaRPr lang="en-US" baseline="0" dirty="0" smtClean="0"/>
          </a:p>
          <a:p>
            <a:r>
              <a:rPr lang="en-US" baseline="0" dirty="0" smtClean="0"/>
              <a:t>'</a:t>
            </a:r>
            <a:r>
              <a:rPr lang="en-US" sz="1200" dirty="0" smtClean="0"/>
              <a:t>node['haproxy']['members']' </a:t>
            </a:r>
          </a:p>
          <a:p>
            <a:r>
              <a:rPr lang="en-US" sz="1200" dirty="0" smtClean="0"/>
              <a:t>to </a:t>
            </a:r>
          </a:p>
          <a:p>
            <a:r>
              <a:rPr lang="en-US" sz="1200" dirty="0" smtClean="0"/>
              <a:t>'</a:t>
            </a:r>
            <a:r>
              <a:rPr lang="en-US" b="0" dirty="0" err="1" smtClean="0">
                <a:solidFill>
                  <a:srgbClr val="FF0000"/>
                </a:solidFill>
              </a:rPr>
              <a:t>node.</a:t>
            </a:r>
            <a:r>
              <a:rPr lang="en-US" b="1" dirty="0" err="1" smtClean="0">
                <a:solidFill>
                  <a:srgbClr val="FF0000"/>
                </a:solidFill>
              </a:rPr>
              <a:t>default</a:t>
            </a:r>
            <a:r>
              <a:rPr lang="en-US" dirty="0" smtClean="0"/>
              <a:t>['haproxy']['members']'</a:t>
            </a:r>
          </a:p>
          <a:p>
            <a:endParaRPr lang="en-US" dirty="0" smtClean="0"/>
          </a:p>
          <a:p>
            <a:r>
              <a:rPr lang="en-US" dirty="0" smtClean="0"/>
              <a:t> </a:t>
            </a:r>
            <a:endParaRPr lang="en-US" sz="12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0515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default recipe for the wrapper cookbook 'myhaproxy' looks like the above. </a:t>
            </a:r>
          </a:p>
          <a:p>
            <a:endParaRPr lang="en-US" baseline="0" dirty="0" smtClean="0"/>
          </a:p>
          <a:p>
            <a:r>
              <a:rPr lang="en-US" baseline="0" dirty="0" smtClean="0"/>
              <a:t>Save your recipe </a:t>
            </a:r>
            <a:r>
              <a:rPr lang="en-US" dirty="0" smtClean="0"/>
              <a:t>file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6172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completed creating</a:t>
            </a:r>
            <a:r>
              <a:rPr lang="en-US" baseline="0" dirty="0" smtClean="0"/>
              <a:t> </a:t>
            </a:r>
            <a:r>
              <a:rPr lang="en-US" dirty="0" smtClean="0"/>
              <a:t>the wrapper cookbook. It is time to upload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5435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a:t>
            </a:r>
            <a:r>
              <a:rPr lang="en-US" dirty="0" smtClean="0"/>
              <a:t>upload </a:t>
            </a:r>
            <a:r>
              <a:rPr lang="en-US" dirty="0" smtClean="0"/>
              <a:t>the cookbook to the Chef </a:t>
            </a:r>
            <a:r>
              <a:rPr lang="en-US" dirty="0" smtClean="0"/>
              <a:t>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a:t>
            </a:r>
            <a:r>
              <a:rPr lang="en-US" dirty="0" smtClean="0"/>
              <a:t>lab.</a:t>
            </a:r>
            <a:endParaRPr lang="en-US" dirty="0" smtClean="0"/>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a:t>
            </a:r>
            <a:r>
              <a:rPr lang="en-US" dirty="0" smtClean="0"/>
              <a:t>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myhaproxy cookbook's default recipe is ready to be assigned to a run list of a node. So we'll need another node. The</a:t>
            </a:r>
            <a:r>
              <a:rPr lang="en-US" baseline="0" dirty="0" smtClean="0"/>
              <a:t> new proxy node.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7868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this node</a:t>
            </a:r>
            <a:r>
              <a:rPr lang="en-US" baseline="0" dirty="0" smtClean="0"/>
              <a:t> the </a:t>
            </a:r>
            <a:r>
              <a:rPr lang="en-US" dirty="0" smtClean="0"/>
              <a:t>same as you did before</a:t>
            </a:r>
            <a:r>
              <a:rPr lang="en-US" baseline="0" dirty="0" smtClean="0"/>
              <a:t> </a:t>
            </a:r>
            <a:r>
              <a:rPr lang="en-US" dirty="0" smtClean="0"/>
              <a:t>but this time define the run list to converge the myhaproxy's default recipe. </a:t>
            </a:r>
          </a:p>
          <a:p>
            <a:endParaRPr lang="en-US" dirty="0" smtClean="0"/>
          </a:p>
          <a:p>
            <a:r>
              <a:rPr lang="en-US" dirty="0" smtClean="0"/>
              <a:t>After setting that value, SSH into that node with the provided user name and password. </a:t>
            </a:r>
          </a:p>
          <a:p>
            <a:endParaRPr lang="en-US" dirty="0" smtClean="0"/>
          </a:p>
          <a:p>
            <a:r>
              <a:rPr lang="en-US" dirty="0" smtClean="0"/>
              <a:t>Then run 'sudo chef-client' to apply the recipes defined in this node's run list.</a:t>
            </a:r>
          </a:p>
          <a:p>
            <a:endParaRPr lang="en-US" dirty="0" smtClean="0"/>
          </a:p>
          <a:p>
            <a:r>
              <a:rPr lang="en-US" dirty="0" smtClean="0"/>
              <a:t>Then verify that your new node's default website is properly redirecting traffic to the original web node you previously set up.</a:t>
            </a:r>
          </a:p>
          <a:p>
            <a:endParaRPr lang="en-US" dirty="0" smtClean="0"/>
          </a:p>
          <a:p>
            <a:r>
              <a:rPr lang="en-US" dirty="0" smtClean="0"/>
              <a:t>Instructor Note: Allow 12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107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Define an initial run list for that node to converge the default recipe of the myhaproxy cookbook.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9243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Ensure the run list has been set correctly</a:t>
            </a:r>
            <a:r>
              <a:rPr lang="en-US" baseline="0" dirty="0" smtClean="0"/>
              <a:t> for node2.</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3174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how we installed and configured apache on our first node, we could do the same thing here with a proxy server. We could learn the package name for the application 'haproxy', learn which file manages the configuration, learn how to compose the configuration with custom values, and then manage the service.</a:t>
            </a:r>
          </a:p>
          <a:p>
            <a:endParaRPr lang="en-US" dirty="0" smtClean="0"/>
          </a:p>
          <a:p>
            <a:r>
              <a:rPr lang="en-US" dirty="0" smtClean="0"/>
              <a:t>Package, Template and Service are the core of configuration management. Nearly all the recipes you </a:t>
            </a:r>
            <a:r>
              <a:rPr lang="en-US" dirty="0" smtClean="0"/>
              <a:t>write </a:t>
            </a:r>
            <a:r>
              <a:rPr lang="en-US" dirty="0" smtClean="0"/>
              <a:t>for an application will center on</a:t>
            </a:r>
            <a:r>
              <a:rPr lang="en-US" baseline="0" dirty="0" smtClean="0"/>
              <a:t> </a:t>
            </a:r>
            <a:r>
              <a:rPr lang="en-US" dirty="0" smtClean="0"/>
              <a:t>using these three resources. We could spend some time focused on composing the cookbook recipe and testing it on our platform with our custom configuration.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961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'ssh' that allows us to execute a command across multiple nodes that match a specified search </a:t>
            </a:r>
            <a:r>
              <a:rPr lang="en-US" dirty="0" smtClean="0"/>
              <a:t>query.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There are a lot of options for defining the search criteria that we will continue to explore. The most important criteria in this instance is star-colon-star. This means that we want to issue a command to all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a:t>
            </a:r>
            <a:r>
              <a:rPr lang="en-US" dirty="0" smtClean="0"/>
              <a:t>if you want to execute a "sudo chef-client" run for all of your</a:t>
            </a:r>
            <a:r>
              <a:rPr lang="en-US" baseline="0" dirty="0" smtClean="0"/>
              <a:t> </a:t>
            </a:r>
            <a:r>
              <a:rPr lang="en-US" dirty="0" smtClean="0"/>
              <a:t>nodes,  you should write out </a:t>
            </a:r>
            <a:r>
              <a:rPr lang="en-US" dirty="0" smtClean="0"/>
              <a:t>this</a:t>
            </a:r>
            <a:r>
              <a:rPr lang="en-US" baseline="0" dirty="0" smtClean="0"/>
              <a:t> command.</a:t>
            </a:r>
            <a:r>
              <a:rPr lang="en-US" dirty="0" smtClean="0"/>
              <a:t/>
            </a:r>
            <a:br>
              <a:rPr lang="en-US" dirty="0" smtClean="0"/>
            </a:br>
            <a:endParaRPr lang="en-US" dirty="0" smtClean="0"/>
          </a:p>
          <a:p>
            <a:r>
              <a:rPr lang="en-US" dirty="0" smtClean="0"/>
              <a:t>You would</a:t>
            </a:r>
            <a:r>
              <a:rPr lang="en-US" baseline="0" dirty="0" smtClean="0"/>
              <a:t> </a:t>
            </a:r>
            <a:r>
              <a:rPr lang="en-US" dirty="0" smtClean="0"/>
              <a:t>need to provide the user name to log into the system, the password for that system, and then finally the command to execute.</a:t>
            </a:r>
          </a:p>
          <a:p>
            <a:endParaRPr lang="en-US" dirty="0" smtClean="0"/>
          </a:p>
          <a:p>
            <a:r>
              <a:rPr lang="en-US" dirty="0" smtClean="0"/>
              <a:t>In this way, you could easily ask your nodes to update from your current workstation as long as they all have the same login credentials. For more security,</a:t>
            </a:r>
            <a:r>
              <a:rPr lang="en-US" baseline="0" dirty="0" smtClean="0"/>
              <a:t> you sh</a:t>
            </a:r>
            <a:r>
              <a:rPr lang="en-US" dirty="0" smtClean="0"/>
              <a:t>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a:t>
            </a:r>
            <a:r>
              <a:rPr lang="en-US" smtClean="0"/>
              <a:t>URL </a:t>
            </a:r>
            <a:r>
              <a:rPr lang="en-US" smtClean="0"/>
              <a:t>or public</a:t>
            </a:r>
            <a:r>
              <a:rPr lang="en-US" baseline="0" smtClean="0"/>
              <a:t> </a:t>
            </a:r>
            <a:r>
              <a:rPr lang="en-US" baseline="0" dirty="0" smtClean="0"/>
              <a:t>IP address of your proxy server. It should display the web page of the web server node that the proxy server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your node running the myhaproxy's cookbook's default recipe--relaying traffic to your first node running the apache cookbook's default recipe--you have moved closer to creating the original topology we set out to define today.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343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ssh</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a:t>
            </a:r>
            <a:r>
              <a:rPr lang="en-US" dirty="0" smtClean="0"/>
              <a:t>maintained.</a:t>
            </a:r>
          </a:p>
          <a:p>
            <a:endParaRPr lang="en-US" dirty="0" smtClean="0"/>
          </a:p>
          <a:p>
            <a:r>
              <a:rPr lang="en-US" dirty="0" smtClean="0"/>
              <a:t>Even </a:t>
            </a:r>
            <a:r>
              <a:rPr lang="en-US" dirty="0" smtClean="0"/>
              <a:t>if the cookbook does not work as a whole, there is still value in reading and understand the source code and extracting the pieces you need when creating your </a:t>
            </a:r>
            <a:r>
              <a:rPr lang="en-US" dirty="0" smtClean="0"/>
              <a:t>own.</a:t>
            </a:r>
            <a:r>
              <a:rPr lang="en-US" baseline="0" dirty="0" smtClean="0"/>
              <a:t> </a:t>
            </a:r>
            <a:r>
              <a:rPr lang="en-US" dirty="0" smtClean="0"/>
              <a:t>With </a:t>
            </a:r>
            <a:r>
              <a:rPr lang="en-US" dirty="0" smtClean="0"/>
              <a:t>all that said, there is a real benefit to the community site. When you find a cookbook that helps you deliver value quickly, it can be a tremendous boon to your productivity. This is what we are going to take advantage of with the haproxy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find the haproxy cookbook within the community site to learn more about it</a:t>
            </a:r>
            <a:r>
              <a:rPr lang="en-US"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272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the Supermarket main page </a:t>
            </a:r>
            <a:r>
              <a:rPr lang="en-US" dirty="0" smtClean="0"/>
              <a:t>type </a:t>
            </a:r>
            <a:r>
              <a:rPr lang="en-US" dirty="0" smtClean="0"/>
              <a:t>the search term "haproxy"</a:t>
            </a:r>
            <a:r>
              <a:rPr lang="en-US" baseline="0" dirty="0" smtClean="0"/>
              <a:t> and the click the </a:t>
            </a:r>
            <a:r>
              <a:rPr lang="en-US" b="1" dirty="0" smtClean="0"/>
              <a:t>GO</a:t>
            </a:r>
            <a:r>
              <a:rPr lang="en-US" dirty="0" smtClean="0"/>
              <a:t> button.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Below the search term</a:t>
            </a:r>
            <a:r>
              <a:rPr lang="en-US" baseline="0" dirty="0" smtClean="0"/>
              <a:t> will show us all the matching cookbooks. The haproxy cookbook is in that result set.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15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usually map one-to-one to a piece of software and usually </a:t>
            </a:r>
            <a:r>
              <a:rPr lang="en-US" dirty="0" smtClean="0"/>
              <a:t>are named </a:t>
            </a:r>
            <a:r>
              <a:rPr lang="en-US" dirty="0" smtClean="0"/>
              <a:t>after the piece of software that they manage.</a:t>
            </a:r>
            <a:r>
              <a:rPr lang="en-US" baseline="0" dirty="0" smtClean="0"/>
              <a:t> </a:t>
            </a:r>
            <a:r>
              <a:rPr lang="en-US" dirty="0" smtClean="0"/>
              <a:t>Select the cookbook named haproxy</a:t>
            </a:r>
            <a:r>
              <a:rPr lang="en-US" baseline="0" dirty="0" smtClean="0"/>
              <a:t> </a:t>
            </a:r>
            <a:r>
              <a:rPr lang="en-US" dirty="0" smtClean="0"/>
              <a:t>from the search results</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074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797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08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27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docs.chef.io/attributes.html" TargetMode="External"/><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supermarket.html%23wrapper-cookbooks" TargetMode="External"/><Relationship Id="rId4" Type="http://schemas.openxmlformats.org/officeDocument/2006/relationships/hyperlink" Target="https://www.chef.io/blog/2013/12/03/doing-wrapper-cookbooks-right/" TargetMode="External"/><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docs.chef.io/supermarket.html%23wrapper-cookbooks" TargetMode="External"/><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hyperlink" Target="https://supermarket.chef.i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supermarket.chef.io/" TargetMode="External"/><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p:txBody>
          <a:bodyPr/>
          <a:lstStyle/>
          <a:p>
            <a:r>
              <a:rPr lang="en-US" dirty="0"/>
              <a:t>Find, </a:t>
            </a:r>
            <a:r>
              <a:rPr lang="en-US" dirty="0" smtClean="0"/>
              <a:t>Explore </a:t>
            </a:r>
            <a:r>
              <a:rPr lang="en-US" dirty="0"/>
              <a:t>and </a:t>
            </a:r>
            <a:r>
              <a:rPr lang="en-US" dirty="0" smtClean="0"/>
              <a:t>View </a:t>
            </a:r>
            <a:r>
              <a:rPr lang="en-US" dirty="0"/>
              <a:t>Chef </a:t>
            </a:r>
            <a:r>
              <a:rPr lang="en-US" dirty="0" smtClean="0"/>
              <a:t>Cookbooks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
        <p:nvSpPr>
          <p:cNvPr id="5" name="Slide Number Placeholder 4"/>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10</a:t>
            </a:fld>
            <a:endParaRPr lang="en-US" dirty="0"/>
          </a:p>
        </p:txBody>
      </p:sp>
      <p:pic>
        <p:nvPicPr>
          <p:cNvPr id="3" name="Picture 2"/>
          <p:cNvPicPr>
            <a:picLocks noChangeAspect="1"/>
          </p:cNvPicPr>
          <p:nvPr/>
        </p:nvPicPr>
        <p:blipFill>
          <a:blip r:embed="rId3"/>
          <a:stretch>
            <a:fillRect/>
          </a:stretch>
        </p:blipFill>
        <p:spPr>
          <a:xfrm>
            <a:off x="5380700" y="1487147"/>
            <a:ext cx="10810875" cy="6210300"/>
          </a:xfrm>
          <a:prstGeom prst="rect">
            <a:avLst/>
          </a:prstGeom>
          <a:ln>
            <a:solidFill>
              <a:schemeClr val="accent1"/>
            </a:solidFill>
          </a:ln>
        </p:spPr>
      </p:pic>
      <p:sp>
        <p:nvSpPr>
          <p:cNvPr id="10"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On </a:t>
            </a:r>
            <a:r>
              <a:rPr lang="en-US" sz="2800" dirty="0" smtClean="0"/>
              <a:t>the </a:t>
            </a:r>
            <a:r>
              <a:rPr lang="en-US" sz="2800" dirty="0"/>
              <a:t>right-hand side we </a:t>
            </a:r>
            <a:r>
              <a:rPr lang="en-US" sz="2800" dirty="0" smtClean="0"/>
              <a:t>can see </a:t>
            </a:r>
            <a:r>
              <a:rPr lang="en-US" sz="2800" dirty="0"/>
              <a:t>the individuals that maintain the </a:t>
            </a:r>
            <a:r>
              <a:rPr lang="en-US" sz="2800" dirty="0" smtClean="0"/>
              <a:t>cookbook...</a:t>
            </a:r>
          </a:p>
          <a:p>
            <a:pPr lvl="1"/>
            <a:endParaRPr lang="en-US" sz="2800" dirty="0"/>
          </a:p>
          <a:p>
            <a:pPr lvl="1"/>
            <a:r>
              <a:rPr lang="en-US" sz="2800" dirty="0"/>
              <a:t>On the left, we are presented with the various ways we can install the </a:t>
            </a:r>
            <a:r>
              <a:rPr lang="en-US" sz="2800" dirty="0" smtClean="0"/>
              <a:t>cookbook...</a:t>
            </a:r>
          </a:p>
          <a:p>
            <a:pPr lvl="1"/>
            <a:endParaRPr lang="en-US" sz="2800" dirty="0"/>
          </a:p>
          <a:p>
            <a:pPr lvl="1"/>
            <a:endParaRPr lang="en-US" sz="2800" dirty="0"/>
          </a:p>
        </p:txBody>
      </p:sp>
    </p:spTree>
    <p:extLst>
      <p:ext uri="{BB962C8B-B14F-4D97-AF65-F5344CB8AC3E}">
        <p14:creationId xmlns:p14="http://schemas.microsoft.com/office/powerpoint/2010/main" val="233184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11</a:t>
            </a:fld>
            <a:endParaRPr lang="en-US" dirty="0"/>
          </a:p>
        </p:txBody>
      </p:sp>
      <p:pic>
        <p:nvPicPr>
          <p:cNvPr id="7" name="Picture 6"/>
          <p:cNvPicPr>
            <a:picLocks noChangeAspect="1"/>
          </p:cNvPicPr>
          <p:nvPr/>
        </p:nvPicPr>
        <p:blipFill>
          <a:blip r:embed="rId3"/>
          <a:stretch>
            <a:fillRect/>
          </a:stretch>
        </p:blipFill>
        <p:spPr>
          <a:xfrm>
            <a:off x="9518073" y="913025"/>
            <a:ext cx="6450738" cy="7007446"/>
          </a:xfrm>
          <a:prstGeom prst="rect">
            <a:avLst/>
          </a:prstGeom>
          <a:ln>
            <a:solidFill>
              <a:schemeClr val="accent1"/>
            </a:solidFill>
          </a:ln>
        </p:spPr>
      </p:pic>
      <p:sp>
        <p:nvSpPr>
          <p:cNvPr id="8" name="Text Placeholder 4"/>
          <p:cNvSpPr>
            <a:spLocks noGrp="1"/>
          </p:cNvSpPr>
          <p:nvPr>
            <p:ph type="body" sz="quarter" idx="12"/>
          </p:nvPr>
        </p:nvSpPr>
        <p:spPr>
          <a:xfrm>
            <a:off x="277297" y="1856198"/>
            <a:ext cx="5148864" cy="49273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 area to focus most of your attention from the beginning is the README. </a:t>
            </a:r>
            <a:endParaRPr lang="en-US" sz="2800" dirty="0" smtClean="0"/>
          </a:p>
          <a:p>
            <a:pPr lvl="1"/>
            <a:endParaRPr lang="en-US" sz="2800" dirty="0"/>
          </a:p>
          <a:p>
            <a:pPr lvl="1"/>
            <a:r>
              <a:rPr lang="en-US" sz="2800" dirty="0"/>
              <a:t>Reading and understanding the README at a glance is difficult. It is a skill that comes with time. </a:t>
            </a:r>
            <a:endParaRPr lang="en-US" sz="2800" dirty="0" smtClean="0"/>
          </a:p>
          <a:p>
            <a:pPr lvl="1"/>
            <a:endParaRPr lang="en-US" sz="2800" dirty="0"/>
          </a:p>
          <a:p>
            <a:pPr lvl="1"/>
            <a:endParaRPr lang="en-US" sz="2800" dirty="0"/>
          </a:p>
        </p:txBody>
      </p:sp>
    </p:spTree>
    <p:extLst>
      <p:ext uri="{BB962C8B-B14F-4D97-AF65-F5344CB8AC3E}">
        <p14:creationId xmlns:p14="http://schemas.microsoft.com/office/powerpoint/2010/main" val="84647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12</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These node attributes are different than the </a:t>
            </a:r>
            <a:r>
              <a:rPr lang="en-US" sz="2800" dirty="0" smtClean="0"/>
              <a:t>automatic ones </a:t>
            </a:r>
            <a:r>
              <a:rPr lang="en-US" sz="2800" dirty="0"/>
              <a:t>defined by </a:t>
            </a:r>
            <a:r>
              <a:rPr lang="en-US" sz="2800" dirty="0" smtClean="0"/>
              <a:t>Ohai.</a:t>
            </a:r>
          </a:p>
          <a:p>
            <a:pPr lvl="1"/>
            <a:endParaRPr lang="en-US" sz="2800" dirty="0"/>
          </a:p>
          <a:p>
            <a:pPr lvl="1"/>
            <a:r>
              <a:rPr lang="en-US" sz="2800" dirty="0"/>
              <a:t>Attributes defined in a cookbook are not considered automatic</a:t>
            </a:r>
            <a:r>
              <a:rPr lang="en-US" sz="2800" dirty="0" smtClean="0"/>
              <a:t>.</a:t>
            </a:r>
            <a:endParaRPr lang="en-US" sz="2800" dirty="0"/>
          </a:p>
          <a:p>
            <a:pPr lvl="1"/>
            <a:endParaRPr lang="en-US" sz="2800" dirty="0"/>
          </a:p>
        </p:txBody>
      </p:sp>
      <p:sp>
        <p:nvSpPr>
          <p:cNvPr id="9" name="Text Placeholder 4"/>
          <p:cNvSpPr txBox="1">
            <a:spLocks/>
          </p:cNvSpPr>
          <p:nvPr/>
        </p:nvSpPr>
        <p:spPr bwMode="white">
          <a:xfrm>
            <a:off x="4907215" y="7591647"/>
            <a:ext cx="6441570"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4"/>
              </a:rPr>
              <a:t>https://docs.chef.io/attributes.html</a:t>
            </a:r>
            <a:endParaRPr lang="en-US" sz="3200" dirty="0" smtClean="0"/>
          </a:p>
          <a:p>
            <a:pPr lvl="1"/>
            <a:endParaRPr lang="en-US" sz="2800" dirty="0" smtClean="0"/>
          </a:p>
          <a:p>
            <a:pPr lvl="1"/>
            <a:endParaRPr lang="en-US" sz="2800" dirty="0"/>
          </a:p>
        </p:txBody>
      </p:sp>
    </p:spTree>
    <p:extLst>
      <p:ext uri="{BB962C8B-B14F-4D97-AF65-F5344CB8AC3E}">
        <p14:creationId xmlns:p14="http://schemas.microsoft.com/office/powerpoint/2010/main" val="70894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13</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a:t>
            </a:r>
            <a:r>
              <a:rPr lang="en-US" sz="2800" dirty="0" smtClean="0"/>
              <a:t>cookbook.</a:t>
            </a:r>
          </a:p>
          <a:p>
            <a:pPr lvl="1"/>
            <a:r>
              <a:rPr lang="en-US" sz="2800" dirty="0" smtClean="0"/>
              <a:t>It defines </a:t>
            </a:r>
            <a:r>
              <a:rPr lang="en-US" sz="2800" dirty="0"/>
              <a:t>new default values for the recipes.</a:t>
            </a:r>
          </a:p>
          <a:p>
            <a:pPr lvl="1"/>
            <a:endParaRPr lang="en-US" sz="2800" dirty="0" smtClean="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https://docs.chef.io/supermarket.html#wrapper-cookbooks</a:t>
            </a:r>
            <a:endParaRPr lang="en-US" sz="3200" dirty="0" smtClean="0"/>
          </a:p>
          <a:p>
            <a:pPr lvl="1" algn="ctr"/>
            <a:endParaRPr lang="en-US" sz="3200" dirty="0" smtClean="0"/>
          </a:p>
          <a:p>
            <a:pPr lvl="1" algn="ctr"/>
            <a:r>
              <a:rPr lang="en-US" sz="3200" dirty="0">
                <a:hlinkClick r:id="rId4"/>
              </a:rPr>
              <a:t>https://www.chef.io/blog/2013/12/03/doing-wrapper-cookbooks-right</a:t>
            </a:r>
            <a:r>
              <a:rPr lang="en-US" sz="3200" dirty="0" smtClean="0">
                <a:hlinkClick r:id="rId4"/>
              </a:rPr>
              <a:t>/</a:t>
            </a:r>
            <a:endParaRPr lang="en-US" sz="3200" dirty="0" smtClean="0"/>
          </a:p>
          <a:p>
            <a:pPr lvl="1" algn="ctr"/>
            <a:endParaRPr lang="en-US" sz="3200" dirty="0"/>
          </a:p>
          <a:p>
            <a:pPr lvl="1" algn="ctr"/>
            <a:endParaRPr lang="en-US" sz="3200" dirty="0" smtClean="0"/>
          </a:p>
          <a:p>
            <a:pPr lvl="1" algn="ctr"/>
            <a:endParaRPr lang="en-US" sz="3200" dirty="0" smtClean="0"/>
          </a:p>
          <a:p>
            <a:pPr lvl="1" algn="ctr"/>
            <a:endParaRPr lang="en-US" sz="2800" dirty="0" smtClean="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2800" dirty="0" smtClean="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haproxy</a:t>
              </a:r>
            </a:p>
            <a:p>
              <a:pPr algn="ctr" defTabSz="914099"/>
              <a:r>
                <a:rPr lang="en-US" sz="4000" dirty="0" smtClean="0">
                  <a:ln w="0"/>
                  <a:solidFill>
                    <a:schemeClr val="tx1"/>
                  </a:solidFill>
                  <a:effectLst>
                    <a:outerShdw blurRad="38100" dist="19050" dir="2700000" algn="tl" rotWithShape="0">
                      <a:schemeClr val="dk1">
                        <a:alpha val="40000"/>
                      </a:schemeClr>
                    </a:outerShdw>
                  </a:effectLst>
                </a:rPr>
                <a:t>Cookbook</a:t>
              </a:r>
            </a:p>
            <a:p>
              <a:pPr algn="ctr" defTabSz="914099"/>
              <a:r>
                <a:rPr lang="en-US" sz="2800" dirty="0" smtClean="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26194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dirty="0"/>
              <a:t>Compiling Cookbooks...</a:t>
            </a:r>
          </a:p>
          <a:p>
            <a:r>
              <a:rPr lang="en-US" dirty="0"/>
              <a:t>Recipe: </a:t>
            </a:r>
            <a:r>
              <a:rPr lang="en-US" dirty="0" err="1"/>
              <a:t>code_generator</a:t>
            </a:r>
            <a:r>
              <a:rPr lang="en-US" dirty="0"/>
              <a:t>::cookbook</a:t>
            </a:r>
          </a:p>
          <a:p>
            <a:r>
              <a:rPr lang="en-US" dirty="0"/>
              <a:t>  * directory[C:/Users/</a:t>
            </a:r>
            <a:r>
              <a:rPr lang="en-US" dirty="0" err="1"/>
              <a:t>sdelfante</a:t>
            </a:r>
            <a:r>
              <a:rPr lang="en-US" dirty="0"/>
              <a:t>/chef-repo/cookbooks/</a:t>
            </a:r>
            <a:r>
              <a:rPr lang="en-US" dirty="0" err="1"/>
              <a:t>myhaproxy</a:t>
            </a:r>
            <a:r>
              <a:rPr lang="en-US" dirty="0"/>
              <a:t>] action create</a:t>
            </a:r>
          </a:p>
          <a:p>
            <a:r>
              <a:rPr lang="en-US" dirty="0"/>
              <a:t>    - create new directory C:/Users/sdelfante/chef-repo/cookbooks/myhaproxy</a:t>
            </a:r>
          </a:p>
          <a:p>
            <a:r>
              <a:rPr lang="en-US" dirty="0"/>
              <a:t>  * template[C:/Users/</a:t>
            </a:r>
            <a:r>
              <a:rPr lang="en-US" dirty="0" err="1"/>
              <a:t>sdelfante</a:t>
            </a:r>
            <a:r>
              <a:rPr lang="en-US" dirty="0"/>
              <a:t>/chef-repo/cookbooks/</a:t>
            </a:r>
            <a:r>
              <a:rPr lang="en-US" dirty="0" err="1"/>
              <a:t>myhaproxy</a:t>
            </a:r>
            <a:r>
              <a:rPr lang="en-US" dirty="0"/>
              <a:t>/metadata.rb] action </a:t>
            </a:r>
            <a:r>
              <a:rPr lang="en-US" dirty="0" err="1"/>
              <a:t>create_if_missing</a:t>
            </a:r>
            <a:endParaRPr lang="en-US" dirty="0"/>
          </a:p>
          <a:p>
            <a:r>
              <a:rPr lang="en-US" dirty="0"/>
              <a:t>    - create new file C:/Users/sdelfante/chef-repo/cookbooks/myhaproxy/metadata.rb</a:t>
            </a:r>
          </a:p>
          <a:p>
            <a:r>
              <a:rPr lang="en-US" dirty="0"/>
              <a:t>    - update content in file C:/Users/sdelfante/chef-repo/cookbooks/myhaproxy/metadata.rb from none to 899276</a:t>
            </a:r>
          </a:p>
          <a:p>
            <a:r>
              <a:rPr lang="en-US" dirty="0"/>
              <a:t>    (diff output suppressed by config)</a:t>
            </a:r>
          </a:p>
          <a:p>
            <a:r>
              <a:rPr lang="en-US" dirty="0"/>
              <a:t>  * template[C:/Users/</a:t>
            </a:r>
            <a:r>
              <a:rPr lang="en-US" dirty="0" err="1"/>
              <a:t>sdelfante</a:t>
            </a:r>
            <a:r>
              <a:rPr lang="en-US" dirty="0"/>
              <a:t>/chef-repo/cookbooks/</a:t>
            </a:r>
            <a:r>
              <a:rPr lang="en-US" dirty="0" err="1"/>
              <a:t>myhaproxy</a:t>
            </a:r>
            <a:r>
              <a:rPr lang="en-US" dirty="0"/>
              <a:t>/README.md] action </a:t>
            </a:r>
            <a:r>
              <a:rPr lang="en-US" dirty="0" err="1" smtClean="0"/>
              <a:t>create_if_missing</a:t>
            </a:r>
            <a:endParaRPr lang="en-US" dirty="0"/>
          </a:p>
        </p:txBody>
      </p:sp>
      <p:sp>
        <p:nvSpPr>
          <p:cNvPr id="3" name="Title 2"/>
          <p:cNvSpPr>
            <a:spLocks noGrp="1"/>
          </p:cNvSpPr>
          <p:nvPr>
            <p:ph type="title"/>
          </p:nvPr>
        </p:nvSpPr>
        <p:spPr/>
        <p:txBody>
          <a:bodyPr>
            <a:normAutofit/>
          </a:bodyPr>
          <a:lstStyle/>
          <a:p>
            <a:r>
              <a:rPr lang="en-US" dirty="0"/>
              <a:t>GE: </a:t>
            </a:r>
            <a:r>
              <a:rPr lang="en-US" dirty="0" smtClean="0"/>
              <a:t>CD and </a:t>
            </a:r>
            <a:r>
              <a:rPr lang="en-US" dirty="0"/>
              <a:t>Generate the Cookbook </a:t>
            </a:r>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t>$ cd </a:t>
            </a:r>
            <a:r>
              <a:rPr lang="en-US" dirty="0"/>
              <a:t>~/</a:t>
            </a:r>
            <a:r>
              <a:rPr lang="en-US" dirty="0" smtClean="0"/>
              <a:t>chef-repo</a:t>
            </a:r>
          </a:p>
          <a:p>
            <a:r>
              <a:rPr lang="en-US" dirty="0" smtClean="0"/>
              <a:t>$ chef </a:t>
            </a:r>
            <a:r>
              <a:rPr lang="en-US" dirty="0"/>
              <a:t>generate cookbook cookbooks/myhaproxy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085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a:t>
            </a:r>
            <a:r>
              <a:rPr lang="en-US" dirty="0" smtClean="0"/>
              <a:t>: Create a Dependency in the Cookbook</a:t>
            </a:r>
            <a:endParaRPr lang="en-US" dirty="0"/>
          </a:p>
        </p:txBody>
      </p:sp>
      <p:sp>
        <p:nvSpPr>
          <p:cNvPr id="3" name="Content Placeholder 2"/>
          <p:cNvSpPr>
            <a:spLocks noGrp="1"/>
          </p:cNvSpPr>
          <p:nvPr>
            <p:ph sz="quarter" idx="10"/>
          </p:nvPr>
        </p:nvSpPr>
        <p:spPr>
          <a:xfrm>
            <a:off x="1135063" y="2108314"/>
            <a:ext cx="14423693" cy="5951676"/>
          </a:xfrm>
        </p:spPr>
        <p:txBody>
          <a:bodyPr>
            <a:normAutofit lnSpcReduction="10000"/>
          </a:bodyPr>
          <a:lstStyle/>
          <a:p>
            <a:r>
              <a:rPr lang="en-US" dirty="0"/>
              <a:t>name             'myhaproxy'</a:t>
            </a:r>
          </a:p>
          <a:p>
            <a:r>
              <a:rPr lang="en-US" dirty="0"/>
              <a:t>maintainer       'The Authors'</a:t>
            </a:r>
          </a:p>
          <a:p>
            <a:r>
              <a:rPr lang="en-US" dirty="0"/>
              <a:t>maintainer_email 'you@example.com'</a:t>
            </a:r>
          </a:p>
          <a:p>
            <a:r>
              <a:rPr lang="en-US" dirty="0"/>
              <a:t>license          'all_rights'</a:t>
            </a:r>
          </a:p>
          <a:p>
            <a:r>
              <a:rPr lang="en-US" dirty="0"/>
              <a:t>description      'Installs/Configures myhaproxy'</a:t>
            </a:r>
          </a:p>
          <a:p>
            <a:r>
              <a:rPr lang="en-US" dirty="0"/>
              <a:t>long_description 'Installs/Configures myhaproxy'</a:t>
            </a:r>
          </a:p>
          <a:p>
            <a:r>
              <a:rPr lang="en-US" dirty="0" smtClean="0"/>
              <a:t>version          </a:t>
            </a:r>
            <a:r>
              <a:rPr lang="en-US" dirty="0"/>
              <a:t>'0.1.0</a:t>
            </a:r>
            <a:r>
              <a:rPr lang="en-US" dirty="0" smtClean="0"/>
              <a:t>'</a:t>
            </a:r>
          </a:p>
          <a:p>
            <a:endParaRPr lang="fr-FR" dirty="0" smtClean="0"/>
          </a:p>
          <a:p>
            <a:r>
              <a:rPr lang="fr-FR" dirty="0" smtClean="0"/>
              <a:t>depends 'haproxy', '~&gt; 1.6.6'</a:t>
            </a:r>
            <a:endParaRPr lang="en-US" dirty="0" smtClean="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~/chef-repo/cookbooks/myhaproxy/metadata.rb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Text Placeholder 7"/>
          <p:cNvSpPr>
            <a:spLocks noGrp="1"/>
          </p:cNvSpPr>
          <p:nvPr>
            <p:ph type="body" sz="quarter" idx="13"/>
          </p:nvPr>
        </p:nvSpPr>
        <p:spPr>
          <a:xfrm>
            <a:off x="1135063" y="6974958"/>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201485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q"/>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55054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17</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smtClean="0"/>
              <a:t>Currently, </a:t>
            </a:r>
            <a:r>
              <a:rPr lang="en-US" sz="2800" dirty="0"/>
              <a:t>the haproxy cookbook assumes that there are two different services running on the localhost at port 4000 and port 4001</a:t>
            </a:r>
            <a:r>
              <a:rPr lang="en-US" sz="2800" dirty="0" smtClean="0"/>
              <a:t>.</a:t>
            </a:r>
          </a:p>
          <a:p>
            <a:pPr lvl="1"/>
            <a:endParaRPr lang="en-US" sz="2800" dirty="0"/>
          </a:p>
          <a:p>
            <a:pPr lvl="1"/>
            <a:r>
              <a:rPr lang="en-US" sz="2800" dirty="0" smtClean="0"/>
              <a:t>In a moment, you'll need to change that.</a:t>
            </a:r>
            <a:endParaRPr lang="en-US" sz="2800" dirty="0"/>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a:t>
            </a:r>
            <a:r>
              <a:rPr lang="en-US" sz="3200" dirty="0" smtClean="0">
                <a:hlinkClick r:id="rId4"/>
              </a:rPr>
              <a:t>docs.chef.io/supermarket.html#wrapper-cookbooks</a:t>
            </a:r>
            <a:endParaRPr lang="en-US" sz="3200" dirty="0" smtClean="0"/>
          </a:p>
          <a:p>
            <a:pPr lvl="1" algn="ctr"/>
            <a:endParaRPr lang="en-US" sz="2800" dirty="0" smtClean="0"/>
          </a:p>
          <a:p>
            <a:pPr lvl="1"/>
            <a:endParaRPr lang="en-US" sz="2800" dirty="0"/>
          </a:p>
        </p:txBody>
      </p:sp>
      <p:sp>
        <p:nvSpPr>
          <p:cNvPr id="11" name="Rectangle 10"/>
          <p:cNvSpPr/>
          <p:nvPr/>
        </p:nvSpPr>
        <p:spPr bwMode="auto">
          <a:xfrm>
            <a:off x="6091414" y="3968884"/>
            <a:ext cx="8943023" cy="1147865"/>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127084" y="5385076"/>
            <a:ext cx="8943023" cy="11908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5047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knife node show NODE (options)</a:t>
            </a:r>
          </a:p>
          <a:p>
            <a:r>
              <a:rPr lang="en-US" dirty="0"/>
              <a:t>    -a ATTR1 [--attribute ATTR2] ,   Show one or more attributes</a:t>
            </a:r>
          </a:p>
          <a:p>
            <a:r>
              <a:rPr lang="en-US" dirty="0"/>
              <a:t>        --attribute</a:t>
            </a:r>
          </a:p>
          <a:p>
            <a:r>
              <a:rPr lang="en-US" dirty="0"/>
              <a:t>    -s, --server-url URL             Chef Server URL</a:t>
            </a:r>
          </a:p>
          <a:p>
            <a:r>
              <a:rPr lang="en-US" dirty="0"/>
              <a:t>        --chef-zero-host HOST        Host to start chef-zero on</a:t>
            </a:r>
          </a:p>
          <a:p>
            <a:r>
              <a:rPr lang="en-US" dirty="0"/>
              <a:t>        --chef-zero-port PORT        Port (or port range) to start chef-zero on.  Port </a:t>
            </a:r>
            <a:r>
              <a:rPr lang="en-US" dirty="0" smtClean="0"/>
              <a:t>ranges</a:t>
            </a:r>
          </a:p>
          <a:p>
            <a:r>
              <a:rPr lang="en-US" dirty="0" smtClean="0"/>
              <a:t>    -k, --key KEY                    API Client Key</a:t>
            </a:r>
          </a:p>
          <a:p>
            <a:r>
              <a:rPr lang="en-US" dirty="0" smtClean="0"/>
              <a:t>        </a:t>
            </a:r>
            <a:r>
              <a:rPr lang="en-US" dirty="0"/>
              <a:t>--[no-]color                 Use colored output, defaults to false on Windows, </a:t>
            </a:r>
            <a:r>
              <a:rPr lang="en-US" dirty="0" smtClean="0"/>
              <a:t>true</a:t>
            </a:r>
            <a:endParaRPr lang="en-US" dirty="0"/>
          </a:p>
          <a:p>
            <a:r>
              <a:rPr lang="en-US" dirty="0"/>
              <a:t>    -c, --config CONFIG              The configuration file to use</a:t>
            </a:r>
          </a:p>
          <a:p>
            <a:r>
              <a:rPr lang="en-US" dirty="0"/>
              <a:t>        --defaults                   Accept default values for all questions</a:t>
            </a:r>
          </a:p>
          <a:p>
            <a:r>
              <a:rPr lang="en-US" dirty="0"/>
              <a:t>    -d, --disable-editing            Do not open EDITOR, just accept the data as is</a:t>
            </a:r>
          </a:p>
          <a:p>
            <a:r>
              <a:rPr lang="en-US" dirty="0"/>
              <a:t>    -e, --editor EDITOR              Set the editor to use for interactive </a:t>
            </a:r>
            <a:r>
              <a:rPr lang="en-US" dirty="0" smtClean="0"/>
              <a:t>commands</a:t>
            </a:r>
            <a:endParaRPr lang="en-US" dirty="0"/>
          </a:p>
        </p:txBody>
      </p:sp>
      <p:sp>
        <p:nvSpPr>
          <p:cNvPr id="3" name="Title 2"/>
          <p:cNvSpPr>
            <a:spLocks noGrp="1"/>
          </p:cNvSpPr>
          <p:nvPr>
            <p:ph type="title"/>
          </p:nvPr>
        </p:nvSpPr>
        <p:spPr/>
        <p:txBody>
          <a:bodyPr>
            <a:normAutofit fontScale="90000"/>
          </a:bodyPr>
          <a:lstStyle/>
          <a:p>
            <a:r>
              <a:rPr lang="en-US" dirty="0" smtClean="0"/>
              <a:t>GE: Capture Node's Public Host Name </a:t>
            </a:r>
            <a:r>
              <a:rPr lang="en-US" dirty="0"/>
              <a:t>and </a:t>
            </a:r>
            <a:r>
              <a:rPr lang="en-US" dirty="0" smtClean="0"/>
              <a:t>IP</a:t>
            </a:r>
            <a:endParaRPr lang="en-US" dirty="0"/>
          </a:p>
        </p:txBody>
      </p:sp>
      <p:sp>
        <p:nvSpPr>
          <p:cNvPr id="4" name="Text Placeholder 3"/>
          <p:cNvSpPr>
            <a:spLocks noGrp="1"/>
          </p:cNvSpPr>
          <p:nvPr>
            <p:ph type="body" sz="quarter" idx="11"/>
          </p:nvPr>
        </p:nvSpPr>
        <p:spPr/>
        <p:txBody>
          <a:bodyPr/>
          <a:lstStyle/>
          <a:p>
            <a:r>
              <a:rPr lang="en-US" dirty="0" smtClean="0"/>
              <a:t>$ knife node show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8" name="Rectangle 7"/>
          <p:cNvSpPr/>
          <p:nvPr/>
        </p:nvSpPr>
        <p:spPr bwMode="auto">
          <a:xfrm>
            <a:off x="1122159" y="2834987"/>
            <a:ext cx="14431939" cy="880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0681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06643"/>
          </a:xfrm>
        </p:spPr>
        <p:txBody>
          <a:bodyPr/>
          <a:lstStyle/>
          <a:p>
            <a:r>
              <a:rPr lang="hr-HR" dirty="0"/>
              <a:t>node1:</a:t>
            </a:r>
          </a:p>
          <a:p>
            <a:r>
              <a:rPr lang="hr-HR" dirty="0"/>
              <a:t>  ipaddress: 172.31.8.68</a:t>
            </a:r>
            <a:endParaRPr lang="en-US" dirty="0"/>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t>$ knife node show node1 -a ipaddress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5840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Find cookbooks on the Chef Super Market</a:t>
            </a:r>
          </a:p>
          <a:p>
            <a:pPr marL="918610" lvl="1" indent="-609585">
              <a:buFont typeface="Wingdings" panose="05000000000000000000" pitchFamily="2" charset="2"/>
              <a:buChar char="Ø"/>
            </a:pPr>
            <a:r>
              <a:rPr lang="en-US" dirty="0" smtClean="0"/>
              <a:t>Create a wrapper cookbook</a:t>
            </a:r>
            <a:endParaRPr lang="en-US" dirty="0"/>
          </a:p>
          <a:p>
            <a:pPr marL="918610" lvl="1" indent="-609585">
              <a:buFont typeface="Wingdings" panose="05000000000000000000" pitchFamily="2" charset="2"/>
              <a:buChar char="Ø"/>
            </a:pPr>
            <a:r>
              <a:rPr lang="en-US" dirty="0" smtClean="0"/>
              <a:t>Replace the existing default values</a:t>
            </a:r>
            <a:endParaRPr lang="en-US" dirty="0"/>
          </a:p>
          <a:p>
            <a:pPr marL="918610" lvl="1" indent="-609585">
              <a:buFont typeface="Wingdings" panose="05000000000000000000" pitchFamily="2" charset="2"/>
              <a:buChar char="Ø"/>
            </a:pPr>
            <a:r>
              <a:rPr lang="en-US" dirty="0"/>
              <a:t>Upload a cookbook to Chef Server</a:t>
            </a:r>
          </a:p>
          <a:p>
            <a:pPr marL="918610" lvl="1" indent="-609585">
              <a:buFont typeface="Wingdings" panose="05000000000000000000" pitchFamily="2" charset="2"/>
              <a:buChar char="Ø"/>
            </a:pPr>
            <a:r>
              <a:rPr lang="en-US" dirty="0"/>
              <a:t>Bootstrap a new node </a:t>
            </a:r>
            <a:r>
              <a:rPr lang="en-US" dirty="0" smtClean="0"/>
              <a:t>that runs the cookbook</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5892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Amazon EC2 Instances</a:t>
            </a:r>
            <a:endParaRPr lang="en-US" dirty="0"/>
          </a:p>
        </p:txBody>
      </p:sp>
      <p:sp>
        <p:nvSpPr>
          <p:cNvPr id="3" name="Subtitle 2"/>
          <p:cNvSpPr>
            <a:spLocks noGrp="1"/>
          </p:cNvSpPr>
          <p:nvPr>
            <p:ph type="subTitle" idx="1"/>
          </p:nvPr>
        </p:nvSpPr>
        <p:spPr/>
        <p:txBody>
          <a:bodyPr/>
          <a:lstStyle/>
          <a:p>
            <a:r>
              <a:rPr lang="en-US" dirty="0" smtClean="0"/>
              <a:t>The IP address and host name are unfortunately not how we can address these nodes within our recipes.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086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node1:</a:t>
            </a:r>
          </a:p>
          <a:p>
            <a:r>
              <a:rPr lang="en-US" dirty="0"/>
              <a:t>  cloud:</a:t>
            </a:r>
          </a:p>
          <a:p>
            <a:r>
              <a:rPr lang="en-US" dirty="0"/>
              <a:t>    local_hostname:  ip-172-31-8-68.ec2.internal</a:t>
            </a:r>
          </a:p>
          <a:p>
            <a:r>
              <a:rPr lang="en-US" dirty="0"/>
              <a:t>    local_ipv4:      172.31.8.68</a:t>
            </a:r>
          </a:p>
          <a:p>
            <a:r>
              <a:rPr lang="en-US" dirty="0"/>
              <a:t>    </a:t>
            </a:r>
            <a:r>
              <a:rPr lang="en-US" dirty="0" err="1"/>
              <a:t>private_ips</a:t>
            </a:r>
            <a:r>
              <a:rPr lang="en-US" dirty="0"/>
              <a:t>:     172.31.8.68</a:t>
            </a:r>
          </a:p>
          <a:p>
            <a:r>
              <a:rPr lang="en-US" dirty="0"/>
              <a:t>    provider:        ec2</a:t>
            </a:r>
          </a:p>
          <a:p>
            <a:r>
              <a:rPr lang="en-US" dirty="0"/>
              <a:t>    </a:t>
            </a:r>
            <a:r>
              <a:rPr lang="en-US" dirty="0" err="1"/>
              <a:t>public_hostname</a:t>
            </a:r>
            <a:r>
              <a:rPr lang="en-US" dirty="0"/>
              <a:t>: ec2-54-175-46-24.compute-1.amazonaws.com</a:t>
            </a:r>
          </a:p>
          <a:p>
            <a:r>
              <a:rPr lang="en-US" dirty="0"/>
              <a:t>    </a:t>
            </a:r>
            <a:r>
              <a:rPr lang="en-US" dirty="0" err="1"/>
              <a:t>public_ips</a:t>
            </a:r>
            <a:r>
              <a:rPr lang="en-US" dirty="0"/>
              <a:t>:      54.175.46.24</a:t>
            </a:r>
          </a:p>
          <a:p>
            <a:r>
              <a:rPr lang="en-US" dirty="0"/>
              <a:t>    public_ipv4:     54.175.46.24</a:t>
            </a: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t>$ knife node show node1 -a cloud</a:t>
            </a:r>
            <a:endParaRPr lang="en-US" dirty="0"/>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53693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smtClean="0"/>
              <a:t>the myhaproxy/recipes/default.rb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dirty="0"/>
              <a:t>#</a:t>
            </a:r>
          </a:p>
          <a:p>
            <a:r>
              <a:rPr lang="en-US" dirty="0"/>
              <a:t># Cookbook Name:: myhaproxy</a:t>
            </a:r>
          </a:p>
          <a:p>
            <a:r>
              <a:rPr lang="en-US" dirty="0"/>
              <a:t># Recipe:: default</a:t>
            </a:r>
          </a:p>
          <a:p>
            <a:r>
              <a:rPr lang="en-US" dirty="0"/>
              <a:t>#</a:t>
            </a:r>
          </a:p>
          <a:p>
            <a:r>
              <a:rPr lang="en-US" dirty="0"/>
              <a:t># Copyright (c) 2015 The Authors, All Rights Reserved.</a:t>
            </a:r>
          </a:p>
          <a:p>
            <a:endParaRPr lang="en-US" dirty="0" smtClean="0"/>
          </a:p>
          <a:p>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8" name="Text Placeholder 7"/>
          <p:cNvSpPr>
            <a:spLocks noGrp="1"/>
          </p:cNvSpPr>
          <p:nvPr>
            <p:ph type="body" sz="quarter" idx="13"/>
          </p:nvPr>
        </p:nvSpPr>
        <p:spPr>
          <a:xfrm>
            <a:off x="1139359" y="6911164"/>
            <a:ext cx="14404273" cy="748424"/>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83742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70000" lnSpcReduction="20000"/>
          </a:bodyPr>
          <a:lstStyle/>
          <a:p>
            <a:r>
              <a:rPr lang="en-US" dirty="0" smtClean="0"/>
              <a:t>#</a:t>
            </a:r>
          </a:p>
          <a:p>
            <a:endParaRPr lang="en-US" dirty="0" smtClean="0"/>
          </a:p>
          <a:p>
            <a:pPr>
              <a:lnSpc>
                <a:spcPct val="90000"/>
              </a:lnSpc>
              <a:spcBef>
                <a:spcPts val="0"/>
              </a:spcBef>
              <a:spcAft>
                <a:spcPts val="444"/>
              </a:spcAft>
              <a:buSzTx/>
              <a:defRPr/>
            </a:pPr>
            <a:r>
              <a:rPr lang="en-US" dirty="0"/>
              <a:t>node['haproxy']['members</a:t>
            </a:r>
            <a:r>
              <a:rPr lang="en-US" dirty="0" smtClean="0"/>
              <a:t>'] = </a:t>
            </a:r>
            <a:r>
              <a:rPr lang="en-US" dirty="0" smtClean="0"/>
              <a:t>[</a:t>
            </a:r>
          </a:p>
          <a:p>
            <a:pPr>
              <a:lnSpc>
                <a:spcPct val="90000"/>
              </a:lnSpc>
              <a:spcBef>
                <a:spcPts val="0"/>
              </a:spcBef>
              <a:spcAft>
                <a:spcPts val="444"/>
              </a:spcAft>
              <a:buSzTx/>
              <a:defRPr/>
            </a:pPr>
            <a:r>
              <a:rPr lang="en-US" dirty="0" smtClean="0"/>
              <a:t>{</a:t>
            </a:r>
            <a:endParaRPr lang="en-US" dirty="0"/>
          </a:p>
          <a:p>
            <a:pPr>
              <a:lnSpc>
                <a:spcPct val="90000"/>
              </a:lnSpc>
              <a:spcBef>
                <a:spcPts val="0"/>
              </a:spcBef>
              <a:spcAft>
                <a:spcPts val="444"/>
              </a:spcAft>
              <a:buSzTx/>
              <a:defRPr/>
            </a:pPr>
            <a:r>
              <a:rPr lang="en-US" dirty="0"/>
              <a:t>    "hostname" =&gt; "localhost",</a:t>
            </a:r>
          </a:p>
          <a:p>
            <a:pPr>
              <a:lnSpc>
                <a:spcPct val="90000"/>
              </a:lnSpc>
              <a:spcBef>
                <a:spcPts val="0"/>
              </a:spcBef>
              <a:spcAft>
                <a:spcPts val="444"/>
              </a:spcAft>
              <a:buSzTx/>
              <a:defRPr/>
            </a:pPr>
            <a:r>
              <a:rPr lang="en-US" dirty="0"/>
              <a:t>    "ipaddress" =&gt; "127.0.0.1",</a:t>
            </a:r>
          </a:p>
          <a:p>
            <a:pPr>
              <a:lnSpc>
                <a:spcPct val="90000"/>
              </a:lnSpc>
              <a:spcBef>
                <a:spcPts val="0"/>
              </a:spcBef>
              <a:spcAft>
                <a:spcPts val="444"/>
              </a:spcAft>
              <a:buSzTx/>
              <a:defRPr/>
            </a:pPr>
            <a:r>
              <a:rPr lang="en-US" dirty="0"/>
              <a:t>    "port" =&gt; 4000,</a:t>
            </a:r>
          </a:p>
          <a:p>
            <a:pPr>
              <a:lnSpc>
                <a:spcPct val="90000"/>
              </a:lnSpc>
              <a:spcBef>
                <a:spcPts val="0"/>
              </a:spcBef>
              <a:spcAft>
                <a:spcPts val="444"/>
              </a:spcAft>
              <a:buSzTx/>
              <a:defRPr/>
            </a:pPr>
            <a:r>
              <a:rPr lang="en-US" dirty="0"/>
              <a:t>    "ssl_port" =&gt; 4000</a:t>
            </a:r>
          </a:p>
          <a:p>
            <a:pPr>
              <a:lnSpc>
                <a:spcPct val="90000"/>
              </a:lnSpc>
              <a:spcBef>
                <a:spcPts val="0"/>
              </a:spcBef>
              <a:spcAft>
                <a:spcPts val="444"/>
              </a:spcAft>
              <a:buSzTx/>
              <a:defRPr/>
            </a:pPr>
            <a:r>
              <a:rPr lang="en-US" dirty="0"/>
              <a:t>  }, {</a:t>
            </a:r>
          </a:p>
          <a:p>
            <a:pPr>
              <a:lnSpc>
                <a:spcPct val="90000"/>
              </a:lnSpc>
              <a:spcBef>
                <a:spcPts val="0"/>
              </a:spcBef>
              <a:spcAft>
                <a:spcPts val="444"/>
              </a:spcAft>
              <a:buSzTx/>
              <a:defRPr/>
            </a:pPr>
            <a:r>
              <a:rPr lang="en-US" dirty="0"/>
              <a:t>    "hostname" =&gt; "localhost",</a:t>
            </a:r>
          </a:p>
          <a:p>
            <a:pPr>
              <a:lnSpc>
                <a:spcPct val="90000"/>
              </a:lnSpc>
              <a:spcBef>
                <a:spcPts val="0"/>
              </a:spcBef>
              <a:spcAft>
                <a:spcPts val="444"/>
              </a:spcAft>
              <a:buSzTx/>
              <a:defRPr/>
            </a:pPr>
            <a:r>
              <a:rPr lang="en-US" dirty="0"/>
              <a:t>    "ipaddress" =&gt; "127.0.0.1",</a:t>
            </a:r>
          </a:p>
          <a:p>
            <a:pPr>
              <a:lnSpc>
                <a:spcPct val="90000"/>
              </a:lnSpc>
              <a:spcBef>
                <a:spcPts val="0"/>
              </a:spcBef>
              <a:spcAft>
                <a:spcPts val="444"/>
              </a:spcAft>
              <a:buSzTx/>
              <a:defRPr/>
            </a:pPr>
            <a:r>
              <a:rPr lang="en-US" dirty="0"/>
              <a:t>    "port" =&gt; 4001,</a:t>
            </a:r>
          </a:p>
          <a:p>
            <a:pPr>
              <a:lnSpc>
                <a:spcPct val="90000"/>
              </a:lnSpc>
              <a:spcBef>
                <a:spcPts val="0"/>
              </a:spcBef>
              <a:spcAft>
                <a:spcPts val="444"/>
              </a:spcAft>
              <a:buSzTx/>
              <a:defRPr/>
            </a:pPr>
            <a:r>
              <a:rPr lang="en-US" dirty="0"/>
              <a:t>    "ssl_port" =&gt; 4001</a:t>
            </a:r>
          </a:p>
          <a:p>
            <a:pPr>
              <a:lnSpc>
                <a:spcPct val="90000"/>
              </a:lnSpc>
              <a:spcBef>
                <a:spcPts val="0"/>
              </a:spcBef>
              <a:spcAft>
                <a:spcPts val="444"/>
              </a:spcAft>
              <a:buSzTx/>
              <a:defRPr/>
            </a:pPr>
            <a:r>
              <a:rPr lang="en-US" dirty="0" smtClean="0"/>
              <a:t>}]</a:t>
            </a:r>
          </a:p>
          <a:p>
            <a:pPr>
              <a:lnSpc>
                <a:spcPct val="90000"/>
              </a:lnSpc>
              <a:spcBef>
                <a:spcPts val="0"/>
              </a:spcBef>
              <a:spcAft>
                <a:spcPts val="444"/>
              </a:spcAft>
              <a:buSzTx/>
              <a:defRPr/>
            </a:pPr>
            <a:endParaRPr lang="en-US" dirty="0"/>
          </a:p>
          <a:p>
            <a:pPr>
              <a:lnSpc>
                <a:spcPct val="90000"/>
              </a:lnSpc>
              <a:spcBef>
                <a:spcPts val="0"/>
              </a:spcBef>
              <a:spcAft>
                <a:spcPts val="444"/>
              </a:spcAft>
              <a:buSzTx/>
              <a:defRPr/>
            </a:pPr>
            <a:r>
              <a:rPr lang="en-US" dirty="0" smtClean="0"/>
              <a:t>inlude_recipe </a:t>
            </a:r>
            <a:r>
              <a:rPr lang="en-US" dirty="0"/>
              <a:t>"haproxy::default"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8" name="Text Placeholder 7"/>
          <p:cNvSpPr>
            <a:spLocks noGrp="1"/>
          </p:cNvSpPr>
          <p:nvPr>
            <p:ph type="body" sz="quarter" idx="13"/>
          </p:nvPr>
        </p:nvSpPr>
        <p:spPr>
          <a:xfrm>
            <a:off x="1139359" y="2829822"/>
            <a:ext cx="14404273" cy="4099898"/>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86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62500" lnSpcReduction="20000"/>
          </a:bodyPr>
          <a:lstStyle/>
          <a:p>
            <a:endParaRPr lang="en-US" dirty="0"/>
          </a:p>
          <a:p>
            <a:pPr>
              <a:lnSpc>
                <a:spcPct val="90000"/>
              </a:lnSpc>
              <a:spcBef>
                <a:spcPts val="0"/>
              </a:spcBef>
              <a:spcAft>
                <a:spcPts val="444"/>
              </a:spcAft>
              <a:buSzTx/>
              <a:defRPr/>
            </a:pPr>
            <a:r>
              <a:rPr lang="en-US" dirty="0"/>
              <a:t>node['haproxy']['members'] = </a:t>
            </a:r>
            <a:r>
              <a:rPr lang="en-US" dirty="0" smtClean="0"/>
              <a:t>[</a:t>
            </a:r>
          </a:p>
          <a:p>
            <a:pPr>
              <a:lnSpc>
                <a:spcPct val="90000"/>
              </a:lnSpc>
              <a:spcBef>
                <a:spcPts val="0"/>
              </a:spcBef>
              <a:spcAft>
                <a:spcPts val="444"/>
              </a:spcAft>
              <a:buSzTx/>
              <a:defRPr/>
            </a:pPr>
            <a:r>
              <a:rPr lang="en-US" dirty="0" smtClean="0"/>
              <a:t>  {</a:t>
            </a:r>
            <a:endParaRPr lang="en-US" dirty="0"/>
          </a:p>
          <a:p>
            <a:pPr>
              <a:lnSpc>
                <a:spcPct val="90000"/>
              </a:lnSpc>
              <a:spcBef>
                <a:spcPts val="0"/>
              </a:spcBef>
              <a:spcAft>
                <a:spcPts val="444"/>
              </a:spcAft>
              <a:buSzTx/>
              <a:defRPr/>
            </a:pPr>
            <a:r>
              <a:rPr lang="en-US" dirty="0"/>
              <a:t>    "hostname" =&gt; "localhost",</a:t>
            </a:r>
          </a:p>
          <a:p>
            <a:pPr>
              <a:lnSpc>
                <a:spcPct val="90000"/>
              </a:lnSpc>
              <a:spcBef>
                <a:spcPts val="0"/>
              </a:spcBef>
              <a:spcAft>
                <a:spcPts val="444"/>
              </a:spcAft>
              <a:buSzTx/>
              <a:defRPr/>
            </a:pPr>
            <a:r>
              <a:rPr lang="en-US" dirty="0"/>
              <a:t>    "ipaddress" =&gt; "127.0.0.1",</a:t>
            </a:r>
          </a:p>
          <a:p>
            <a:pPr>
              <a:lnSpc>
                <a:spcPct val="90000"/>
              </a:lnSpc>
              <a:spcBef>
                <a:spcPts val="0"/>
              </a:spcBef>
              <a:spcAft>
                <a:spcPts val="444"/>
              </a:spcAft>
              <a:buSzTx/>
              <a:defRPr/>
            </a:pPr>
            <a:r>
              <a:rPr lang="en-US" dirty="0"/>
              <a:t>    "port" =&gt; 4000,</a:t>
            </a:r>
          </a:p>
          <a:p>
            <a:pPr>
              <a:lnSpc>
                <a:spcPct val="90000"/>
              </a:lnSpc>
              <a:spcBef>
                <a:spcPts val="0"/>
              </a:spcBef>
              <a:spcAft>
                <a:spcPts val="444"/>
              </a:spcAft>
              <a:buSzTx/>
              <a:defRPr/>
            </a:pPr>
            <a:r>
              <a:rPr lang="en-US" dirty="0"/>
              <a:t>    "ssl_port" =&gt; 4000</a:t>
            </a:r>
          </a:p>
          <a:p>
            <a:pPr>
              <a:lnSpc>
                <a:spcPct val="90000"/>
              </a:lnSpc>
              <a:spcBef>
                <a:spcPts val="0"/>
              </a:spcBef>
              <a:spcAft>
                <a:spcPts val="444"/>
              </a:spcAft>
              <a:buSzTx/>
              <a:defRPr/>
            </a:pPr>
            <a:r>
              <a:rPr lang="en-US" dirty="0"/>
              <a:t>  </a:t>
            </a:r>
            <a:r>
              <a:rPr lang="en-US" dirty="0" smtClean="0"/>
              <a:t>},</a:t>
            </a:r>
          </a:p>
          <a:p>
            <a:pPr>
              <a:lnSpc>
                <a:spcPct val="90000"/>
              </a:lnSpc>
              <a:spcBef>
                <a:spcPts val="0"/>
              </a:spcBef>
              <a:spcAft>
                <a:spcPts val="444"/>
              </a:spcAft>
              <a:buSzTx/>
              <a:defRPr/>
            </a:pPr>
            <a:r>
              <a:rPr lang="en-US" dirty="0"/>
              <a:t> </a:t>
            </a:r>
            <a:r>
              <a:rPr lang="en-US" dirty="0" smtClean="0"/>
              <a:t> {</a:t>
            </a:r>
            <a:endParaRPr lang="en-US" dirty="0"/>
          </a:p>
          <a:p>
            <a:r>
              <a:rPr lang="en-US" dirty="0"/>
              <a:t>    "hostname" =&gt; </a:t>
            </a:r>
            <a:r>
              <a:rPr lang="en-US" dirty="0" smtClean="0"/>
              <a:t>"</a:t>
            </a:r>
            <a:r>
              <a:rPr lang="en-US" dirty="0"/>
              <a:t>ec2-52-8-71-11.us-west-1.</a:t>
            </a:r>
            <a:r>
              <a:rPr lang="en-US" dirty="0" smtClean="0"/>
              <a:t>compute.amazonaws.com"</a:t>
            </a:r>
            <a:r>
              <a:rPr lang="en-US" dirty="0"/>
              <a:t>,</a:t>
            </a:r>
          </a:p>
          <a:p>
            <a:r>
              <a:rPr lang="en-US" dirty="0"/>
              <a:t>    "ipaddress" =&gt; </a:t>
            </a:r>
            <a:r>
              <a:rPr lang="en-US" dirty="0" smtClean="0"/>
              <a:t>"</a:t>
            </a:r>
            <a:r>
              <a:rPr lang="en-US" dirty="0"/>
              <a:t>52.8.71.11</a:t>
            </a:r>
            <a:r>
              <a:rPr lang="en-US" dirty="0" smtClean="0"/>
              <a:t>"</a:t>
            </a:r>
            <a:r>
              <a:rPr lang="en-US" dirty="0"/>
              <a:t>,</a:t>
            </a:r>
          </a:p>
          <a:p>
            <a:r>
              <a:rPr lang="en-US" dirty="0"/>
              <a:t>    "port" =&gt; 80,</a:t>
            </a:r>
          </a:p>
          <a:p>
            <a:r>
              <a:rPr lang="en-US" dirty="0"/>
              <a:t>    "ssl_port" =&gt; 80</a:t>
            </a:r>
          </a:p>
          <a:p>
            <a:r>
              <a:rPr lang="en-US" dirty="0"/>
              <a:t>  }</a:t>
            </a:r>
            <a:r>
              <a:rPr lang="en-US" dirty="0" smtClean="0"/>
              <a:t>]</a:t>
            </a:r>
          </a:p>
          <a:p>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24</a:t>
            </a:fld>
            <a:endParaRPr lang="en-US" dirty="0"/>
          </a:p>
        </p:txBody>
      </p:sp>
      <p:sp>
        <p:nvSpPr>
          <p:cNvPr id="10" name="Text Placeholder 7"/>
          <p:cNvSpPr>
            <a:spLocks noGrp="1"/>
          </p:cNvSpPr>
          <p:nvPr>
            <p:ph type="body" sz="quarter" idx="13"/>
          </p:nvPr>
        </p:nvSpPr>
        <p:spPr>
          <a:xfrm>
            <a:off x="1135063" y="4531988"/>
            <a:ext cx="14404975" cy="2284448"/>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660072"/>
            <a:ext cx="14404975" cy="1871916"/>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95421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p>
          <a:p>
            <a:pPr>
              <a:lnSpc>
                <a:spcPct val="90000"/>
              </a:lnSpc>
              <a:spcBef>
                <a:spcPts val="0"/>
              </a:spcBef>
              <a:spcAft>
                <a:spcPts val="444"/>
              </a:spcAft>
              <a:buSzTx/>
              <a:defRPr/>
            </a:pPr>
            <a:r>
              <a:rPr lang="en-US" sz="3200" dirty="0" err="1" smtClean="0"/>
              <a:t>node</a:t>
            </a:r>
            <a:r>
              <a:rPr lang="en-US" sz="3200" b="1" dirty="0" err="1" smtClean="0"/>
              <a:t>.default</a:t>
            </a:r>
            <a:r>
              <a:rPr lang="en-US" sz="3200" dirty="0" smtClean="0"/>
              <a:t>[</a:t>
            </a:r>
            <a:r>
              <a:rPr lang="en-US" sz="3200" dirty="0"/>
              <a:t>'haproxy']['members'] = </a:t>
            </a:r>
            <a:r>
              <a:rPr lang="en-US" sz="3200" dirty="0" smtClean="0"/>
              <a:t>[{</a:t>
            </a:r>
            <a:endParaRPr lang="en-US" sz="3200" dirty="0"/>
          </a:p>
          <a:p>
            <a:r>
              <a:rPr lang="en-US" sz="3200" dirty="0"/>
              <a:t>    "hostname" =&gt; </a:t>
            </a:r>
            <a:r>
              <a:rPr lang="en-US" sz="3200" dirty="0" smtClean="0"/>
              <a:t>"</a:t>
            </a:r>
            <a:r>
              <a:rPr lang="en-US" sz="3200" dirty="0"/>
              <a:t>ec2-52-8-71-11.us-west-1.</a:t>
            </a:r>
            <a:r>
              <a:rPr lang="en-US" sz="3200" dirty="0" smtClean="0"/>
              <a:t>compute.amazonaws.com",</a:t>
            </a:r>
            <a:endParaRPr lang="en-US" sz="3200" dirty="0"/>
          </a:p>
          <a:p>
            <a:r>
              <a:rPr lang="en-US" sz="3200" dirty="0"/>
              <a:t>    "ipaddress" =&gt; </a:t>
            </a:r>
            <a:r>
              <a:rPr lang="en-US" sz="3200" dirty="0" smtClean="0"/>
              <a:t>"</a:t>
            </a:r>
            <a:r>
              <a:rPr lang="en-US" sz="3200" dirty="0"/>
              <a:t>52.8.71.11</a:t>
            </a:r>
            <a:r>
              <a:rPr lang="en-US" sz="3200" dirty="0" smtClean="0"/>
              <a:t>"</a:t>
            </a:r>
            <a:r>
              <a:rPr lang="en-US" sz="3200" dirty="0"/>
              <a:t>,</a:t>
            </a:r>
          </a:p>
          <a:p>
            <a:r>
              <a:rPr lang="en-US" sz="3200" dirty="0"/>
              <a:t>    "port" =&gt; 80,</a:t>
            </a:r>
          </a:p>
          <a:p>
            <a:r>
              <a:rPr lang="en-US" sz="3200" dirty="0"/>
              <a:t>    "ssl_port" =&gt; 80</a:t>
            </a:r>
          </a:p>
          <a:p>
            <a:r>
              <a:rPr lang="en-US" sz="3200" dirty="0"/>
              <a:t>  }</a:t>
            </a:r>
            <a:r>
              <a:rPr lang="en-US" sz="3200" dirty="0" smtClean="0"/>
              <a:t>]</a:t>
            </a:r>
          </a:p>
          <a:p>
            <a:endParaRPr lang="en-US" sz="3200" dirty="0"/>
          </a:p>
          <a:p>
            <a:r>
              <a:rPr lang="en-US" sz="3200"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25</a:t>
            </a:fld>
            <a:endParaRPr lang="en-US" dirty="0"/>
          </a:p>
        </p:txBody>
      </p:sp>
      <p:sp>
        <p:nvSpPr>
          <p:cNvPr id="7" name="Rectangle 6"/>
          <p:cNvSpPr/>
          <p:nvPr/>
        </p:nvSpPr>
        <p:spPr bwMode="auto">
          <a:xfrm>
            <a:off x="1998133" y="2506134"/>
            <a:ext cx="1659467" cy="728133"/>
          </a:xfrm>
          <a:prstGeom prst="rect">
            <a:avLst/>
          </a:prstGeom>
          <a:solidFill>
            <a:srgbClr val="008000">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4287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p>
          <a:p>
            <a:pPr>
              <a:lnSpc>
                <a:spcPct val="90000"/>
              </a:lnSpc>
              <a:spcBef>
                <a:spcPts val="0"/>
              </a:spcBef>
              <a:spcAft>
                <a:spcPts val="444"/>
              </a:spcAft>
              <a:buSzTx/>
              <a:defRPr/>
            </a:pPr>
            <a:r>
              <a:rPr lang="en-US" sz="3200" dirty="0" err="1" smtClean="0"/>
              <a:t>node.default</a:t>
            </a:r>
            <a:r>
              <a:rPr lang="en-US" sz="3200" dirty="0" smtClean="0"/>
              <a:t>[</a:t>
            </a:r>
            <a:r>
              <a:rPr lang="en-US" sz="3200" dirty="0"/>
              <a:t>'haproxy']['members'] = </a:t>
            </a:r>
            <a:r>
              <a:rPr lang="en-US" sz="3200" dirty="0" smtClean="0"/>
              <a:t>[{</a:t>
            </a:r>
            <a:endParaRPr lang="en-US" sz="3200" dirty="0"/>
          </a:p>
          <a:p>
            <a:r>
              <a:rPr lang="en-US" sz="3200" dirty="0"/>
              <a:t>    "hostname" =&gt; </a:t>
            </a:r>
            <a:r>
              <a:rPr lang="en-US" sz="3200" dirty="0" smtClean="0"/>
              <a:t>"</a:t>
            </a:r>
            <a:r>
              <a:rPr lang="en-US" sz="3200" dirty="0"/>
              <a:t>ec2-52-8-71-11.us-west-1.</a:t>
            </a:r>
            <a:r>
              <a:rPr lang="en-US" sz="3200" dirty="0" smtClean="0"/>
              <a:t>compute.amazonaws.com",</a:t>
            </a:r>
            <a:endParaRPr lang="en-US" sz="3200" dirty="0"/>
          </a:p>
          <a:p>
            <a:r>
              <a:rPr lang="en-US" sz="3200" dirty="0"/>
              <a:t>    "ipaddress" =&gt; </a:t>
            </a:r>
            <a:r>
              <a:rPr lang="en-US" sz="3200" dirty="0" smtClean="0"/>
              <a:t>"</a:t>
            </a:r>
            <a:r>
              <a:rPr lang="en-US" sz="3200" dirty="0"/>
              <a:t>52.8.71.11</a:t>
            </a:r>
            <a:r>
              <a:rPr lang="en-US" sz="3200" dirty="0" smtClean="0"/>
              <a:t>"</a:t>
            </a:r>
            <a:r>
              <a:rPr lang="en-US" sz="3200" dirty="0"/>
              <a:t>,</a:t>
            </a:r>
          </a:p>
          <a:p>
            <a:r>
              <a:rPr lang="en-US" sz="3200" dirty="0"/>
              <a:t>    "port" =&gt; 80,</a:t>
            </a:r>
          </a:p>
          <a:p>
            <a:r>
              <a:rPr lang="en-US" sz="3200" dirty="0"/>
              <a:t>    "ssl_port" =&gt; 80</a:t>
            </a:r>
          </a:p>
          <a:p>
            <a:r>
              <a:rPr lang="en-US" sz="3200" dirty="0"/>
              <a:t>  }</a:t>
            </a:r>
            <a:r>
              <a:rPr lang="en-US" sz="3200" dirty="0" smtClean="0"/>
              <a:t>]</a:t>
            </a:r>
          </a:p>
          <a:p>
            <a:endParaRPr lang="en-US" sz="3200" dirty="0"/>
          </a:p>
          <a:p>
            <a:r>
              <a:rPr lang="en-US" sz="3200"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51001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06016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proxy server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2039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t>$ cd ~/chef-repo/cookbooks/myhaproxy</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9569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proxy will allow us to better grow our infrastructure.</a:t>
            </a:r>
          </a:p>
          <a:p>
            <a:pPr lvl="1"/>
            <a:endParaRPr lang="en-US" dirty="0"/>
          </a:p>
          <a:p>
            <a:pPr lvl="2"/>
            <a:r>
              <a:rPr lang="en-US" dirty="0" smtClean="0"/>
              <a:t>Receives requests and relays them to other systems.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a:t>
            </a:fld>
            <a:endParaRPr lang="en-US" dirty="0"/>
          </a:p>
        </p:txBody>
      </p:sp>
      <p:sp>
        <p:nvSpPr>
          <p:cNvPr id="61" name="Text Placeholder 2"/>
          <p:cNvSpPr txBox="1">
            <a:spLocks/>
          </p:cNvSpPr>
          <p:nvPr/>
        </p:nvSpPr>
        <p:spPr bwMode="white">
          <a:xfrm>
            <a:off x="10418917" y="4929215"/>
            <a:ext cx="2254667" cy="587971"/>
          </a:xfrm>
          <a:prstGeom prst="rect">
            <a:avLst/>
          </a:prstGeom>
        </p:spPr>
        <p:txBody>
          <a:bodyPr vert="horz" wrap="square" lIns="0" tIns="0" rIns="0" bIns="0" rtlCol="0">
            <a:normAutofit fontScale="6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Proxy Server</a:t>
            </a:r>
            <a:endParaRPr lang="en-US" sz="4500" dirty="0"/>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3026659" y="3170567"/>
            <a:ext cx="943447" cy="46519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3635758"/>
            <a:ext cx="1240889" cy="1251852"/>
          </a:xfrm>
          <a:prstGeom prst="rect">
            <a:avLst/>
          </a:prstGeom>
          <a:noFill/>
          <a:extLst>
            <a:ext uri="{909E8E84-426E-40dd-AFC4-6F175D3DCCD1}">
              <a14:hiddenFill xmlns:a14="http://schemas.microsoft.com/office/drawing/2010/main">
                <a:solidFill>
                  <a:srgbClr val="FFFFFF"/>
                </a:solidFill>
              </a14:hiddenFill>
            </a:ext>
          </a:extLst>
        </p:spPr>
      </p:pic>
      <p:cxnSp>
        <p:nvCxnSpPr>
          <p:cNvPr id="64" name="Straight Arrow Connector 63"/>
          <p:cNvCxnSpPr/>
          <p:nvPr/>
        </p:nvCxnSpPr>
        <p:spPr>
          <a:xfrm>
            <a:off x="13026659" y="4417443"/>
            <a:ext cx="943447" cy="38995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3638514"/>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6213609"/>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2105307"/>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4506637"/>
            <a:ext cx="1636811" cy="1745180"/>
          </a:xfrm>
          <a:prstGeom prst="rect">
            <a:avLst/>
          </a:prstGeom>
        </p:spPr>
      </p:pic>
      <p:sp>
        <p:nvSpPr>
          <p:cNvPr id="8" name="Explosion 1 7"/>
          <p:cNvSpPr/>
          <p:nvPr/>
        </p:nvSpPr>
        <p:spPr bwMode="auto">
          <a:xfrm>
            <a:off x="9655378" y="2479284"/>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6711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t>Resolving cookbook dependencies...</a:t>
            </a:r>
          </a:p>
          <a:p>
            <a:r>
              <a:rPr lang="en-US" dirty="0"/>
              <a:t>Fetching '</a:t>
            </a:r>
            <a:r>
              <a:rPr lang="en-US" dirty="0" err="1"/>
              <a:t>myhaproxy</a:t>
            </a:r>
            <a:r>
              <a:rPr lang="en-US" dirty="0"/>
              <a:t>' from source at .</a:t>
            </a:r>
          </a:p>
          <a:p>
            <a:r>
              <a:rPr lang="en-US" dirty="0"/>
              <a:t>Fetching cookbook index from https://supermarket.chef.io...</a:t>
            </a:r>
          </a:p>
          <a:p>
            <a:r>
              <a:rPr lang="en-US" dirty="0"/>
              <a:t>Using build-essential (2.2.3)</a:t>
            </a:r>
          </a:p>
          <a:p>
            <a:r>
              <a:rPr lang="en-US" dirty="0"/>
              <a:t>Using cpu (0.2.0)</a:t>
            </a:r>
          </a:p>
          <a:p>
            <a:r>
              <a:rPr lang="en-US" dirty="0"/>
              <a:t>Using haproxy (1.6.6)</a:t>
            </a:r>
          </a:p>
          <a:p>
            <a:r>
              <a:rPr lang="en-US" dirty="0"/>
              <a:t>Using </a:t>
            </a:r>
            <a:r>
              <a:rPr lang="en-US" dirty="0" err="1"/>
              <a:t>myhaproxy</a:t>
            </a:r>
            <a:r>
              <a:rPr lang="en-US" dirty="0"/>
              <a:t> (0.1.0) from source at .</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
        <p:nvSpPr>
          <p:cNvPr id="7" name="Rectangle 6"/>
          <p:cNvSpPr/>
          <p:nvPr/>
        </p:nvSpPr>
        <p:spPr bwMode="auto">
          <a:xfrm>
            <a:off x="1122159" y="3715966"/>
            <a:ext cx="14431939" cy="144870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095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dirty="0"/>
              <a:t>Uploaded build-essential (2.2.3) to: 'https://api.opscode.com:443/organizations/steveessentials2'</a:t>
            </a:r>
          </a:p>
          <a:p>
            <a:r>
              <a:rPr lang="en-US" dirty="0"/>
              <a:t>Uploaded cpu (0.2.0) to: 'https://api.opscode.com:443/organizations/steveessentials2'</a:t>
            </a:r>
          </a:p>
          <a:p>
            <a:r>
              <a:rPr lang="en-US" dirty="0"/>
              <a:t>Uploaded haproxy (1.6.6) to: 'https://api.opscode.com:443/organizations/steveessentials2'</a:t>
            </a:r>
          </a:p>
          <a:p>
            <a:r>
              <a:rPr lang="en-US" dirty="0"/>
              <a:t>Uploaded </a:t>
            </a:r>
            <a:r>
              <a:rPr lang="en-US" dirty="0" err="1"/>
              <a:t>myhaproxy</a:t>
            </a:r>
            <a:r>
              <a:rPr lang="en-US" dirty="0"/>
              <a:t> (0.1.0) to: 'https://api.opscode.com:443/organizations/steveessentials2'</a:t>
            </a: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53028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apache            0.2.1</a:t>
            </a:r>
          </a:p>
          <a:p>
            <a:r>
              <a:rPr lang="en-US" dirty="0"/>
              <a:t>build-essential   2.2.3</a:t>
            </a:r>
          </a:p>
          <a:p>
            <a:r>
              <a:rPr lang="en-US" dirty="0"/>
              <a:t>cpu               0.2.0</a:t>
            </a:r>
          </a:p>
          <a:p>
            <a:r>
              <a:rPr lang="en-US" dirty="0"/>
              <a:t>haproxy           1.6.6</a:t>
            </a:r>
          </a:p>
          <a:p>
            <a:r>
              <a:rPr lang="en-US" dirty="0" err="1"/>
              <a:t>myhaproxy</a:t>
            </a:r>
            <a:r>
              <a:rPr lang="en-US" dirty="0"/>
              <a:t>         0.1.0</a:t>
            </a:r>
          </a:p>
          <a:p>
            <a:r>
              <a:rPr lang="en-US" dirty="0"/>
              <a:t>workstation       0.2.1</a:t>
            </a: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Rectangle 4"/>
          <p:cNvSpPr/>
          <p:nvPr/>
        </p:nvSpPr>
        <p:spPr bwMode="auto">
          <a:xfrm>
            <a:off x="1122159" y="2794709"/>
            <a:ext cx="14431939" cy="19175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15214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59021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Bootstrap a Proxy Server</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smtClean="0"/>
              <a:t>Update the run list of the new node to include the wrapper proxy server cookbook</a:t>
            </a:r>
            <a:endParaRPr lang="en-US" dirty="0"/>
          </a:p>
          <a:p>
            <a:pPr marL="609585" indent="-609585">
              <a:lnSpc>
                <a:spcPct val="120000"/>
              </a:lnSpc>
              <a:buFont typeface="Wingdings" charset="2"/>
              <a:buChar char="q"/>
            </a:pPr>
            <a:r>
              <a:rPr lang="en-US" dirty="0" smtClean="0"/>
              <a:t>SSH to that system and run chef-client</a:t>
            </a:r>
            <a:endParaRPr lang="en-US" dirty="0"/>
          </a:p>
          <a:p>
            <a:pPr marL="609585" indent="-609585">
              <a:lnSpc>
                <a:spcPct val="120000"/>
              </a:lnSpc>
              <a:buFont typeface="Wingdings" charset="2"/>
              <a:buChar char="q"/>
            </a:pPr>
            <a:r>
              <a:rPr lang="en-US" dirty="0" smtClean="0"/>
              <a:t>Verify that traffic to the proxy server is relayed to the web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60845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Creating new client for node2</a:t>
            </a:r>
          </a:p>
          <a:p>
            <a:r>
              <a:rPr lang="en-US" dirty="0"/>
              <a:t>Creating new node for node2</a:t>
            </a:r>
          </a:p>
          <a:p>
            <a:r>
              <a:rPr lang="en-US" dirty="0"/>
              <a:t>Connecting to ec2-54-210-192-12.compute-1.amazonaws.com</a:t>
            </a:r>
          </a:p>
          <a:p>
            <a:r>
              <a:rPr lang="en-US" dirty="0"/>
              <a:t>ec2-54-210-192-12.compute-1.amazonaws.com Starting first Chef Client run...</a:t>
            </a:r>
          </a:p>
          <a:p>
            <a:r>
              <a:rPr lang="en-US" dirty="0"/>
              <a:t>ec2-54-210-192-12.compute-1.amazonaws.com Starting Chef Client, version 12.3.0</a:t>
            </a:r>
          </a:p>
          <a:p>
            <a:r>
              <a:rPr lang="en-US" dirty="0"/>
              <a:t>ec2-54-210-192-12.compute-1.amazonaws.com resolving cookbooks for run list: []</a:t>
            </a:r>
          </a:p>
          <a:p>
            <a:r>
              <a:rPr lang="en-US" dirty="0"/>
              <a:t>ec2-54-210-192-12.compute-1.amazonaws.com Synchronizing Cookbooks:</a:t>
            </a:r>
          </a:p>
          <a:p>
            <a:r>
              <a:rPr lang="en-US" dirty="0"/>
              <a:t>ec2-54-210-192-12.compute-1.amazonaws.com Compiling Cookbooks...</a:t>
            </a:r>
          </a:p>
          <a:p>
            <a:r>
              <a:rPr lang="en-US" dirty="0"/>
              <a:t>ec2-54-210-192-12.compute-1.amazonaws.com [2015-09-16T17:13:10+00:00] WARN: Node node2 has an empty run list.</a:t>
            </a:r>
          </a:p>
          <a:p>
            <a:r>
              <a:rPr lang="en-US" dirty="0"/>
              <a:t>ec2-54-210-192-12.compute-1.amazonaws.com Converging 0 resources</a:t>
            </a:r>
          </a:p>
          <a:p>
            <a:r>
              <a:rPr lang="en-US" dirty="0"/>
              <a:t>ec2-54-210-192-12.compute-1.amazonaws.com</a:t>
            </a:r>
          </a:p>
          <a:p>
            <a:r>
              <a:rPr lang="en-US" dirty="0"/>
              <a:t>ec2-54-210-192-12.compute-1.amazonaws.com Running handlers</a:t>
            </a:r>
            <a:r>
              <a:rPr lang="en-US" dirty="0" smtClean="0"/>
              <a:t>:</a:t>
            </a:r>
            <a:endParaRPr lang="en-US" dirty="0"/>
          </a:p>
        </p:txBody>
      </p:sp>
      <p:sp>
        <p:nvSpPr>
          <p:cNvPr id="3" name="Title 2"/>
          <p:cNvSpPr>
            <a:spLocks noGrp="1"/>
          </p:cNvSpPr>
          <p:nvPr>
            <p:ph type="title"/>
          </p:nvPr>
        </p:nvSpPr>
        <p:spPr/>
        <p:txBody>
          <a:bodyPr/>
          <a:lstStyle/>
          <a:p>
            <a:r>
              <a:rPr lang="en-US" dirty="0" smtClean="0"/>
              <a:t>Lab: Bootstrap a New Node</a:t>
            </a:r>
            <a:endParaRPr lang="en-US" dirty="0"/>
          </a:p>
        </p:txBody>
      </p:sp>
      <p:sp>
        <p:nvSpPr>
          <p:cNvPr id="4" name="Text Placeholder 3"/>
          <p:cNvSpPr>
            <a:spLocks noGrp="1"/>
          </p:cNvSpPr>
          <p:nvPr>
            <p:ph type="body" sz="quarter" idx="11"/>
          </p:nvPr>
        </p:nvSpPr>
        <p:spPr/>
        <p:txBody>
          <a:bodyPr/>
          <a:lstStyle/>
          <a:p>
            <a:r>
              <a:rPr lang="en-US" dirty="0" smtClean="0"/>
              <a:t>$ knife bootstrap FQDN2 -x USER -P PWD --sudo -N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89981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t>Node Name:   node2</a:t>
            </a:r>
          </a:p>
          <a:p>
            <a:pPr>
              <a:lnSpc>
                <a:spcPct val="90000"/>
              </a:lnSpc>
              <a:spcBef>
                <a:spcPts val="0"/>
              </a:spcBef>
              <a:spcAft>
                <a:spcPts val="444"/>
              </a:spcAft>
              <a:buSzTx/>
              <a:defRPr/>
            </a:pPr>
            <a:r>
              <a:rPr lang="en-US" dirty="0"/>
              <a:t>Environment: _default</a:t>
            </a:r>
          </a:p>
          <a:p>
            <a:pPr>
              <a:lnSpc>
                <a:spcPct val="90000"/>
              </a:lnSpc>
              <a:spcBef>
                <a:spcPts val="0"/>
              </a:spcBef>
              <a:spcAft>
                <a:spcPts val="444"/>
              </a:spcAft>
              <a:buSzTx/>
              <a:defRPr/>
            </a:pPr>
            <a:r>
              <a:rPr lang="en-US" dirty="0"/>
              <a:t>FQDN:        ip-172-31-0-128.ec2.internal</a:t>
            </a:r>
          </a:p>
          <a:p>
            <a:pPr>
              <a:lnSpc>
                <a:spcPct val="90000"/>
              </a:lnSpc>
              <a:spcBef>
                <a:spcPts val="0"/>
              </a:spcBef>
              <a:spcAft>
                <a:spcPts val="444"/>
              </a:spcAft>
              <a:buSzTx/>
              <a:defRPr/>
            </a:pPr>
            <a:r>
              <a:rPr lang="en-US" dirty="0"/>
              <a:t>IP:          54.210.192.12</a:t>
            </a:r>
          </a:p>
          <a:p>
            <a:pPr>
              <a:lnSpc>
                <a:spcPct val="90000"/>
              </a:lnSpc>
              <a:spcBef>
                <a:spcPts val="0"/>
              </a:spcBef>
              <a:spcAft>
                <a:spcPts val="444"/>
              </a:spcAft>
              <a:buSzTx/>
              <a:defRPr/>
            </a:pPr>
            <a:r>
              <a:rPr lang="en-US" dirty="0"/>
              <a:t>Run List:</a:t>
            </a:r>
          </a:p>
          <a:p>
            <a:pPr>
              <a:lnSpc>
                <a:spcPct val="90000"/>
              </a:lnSpc>
              <a:spcBef>
                <a:spcPts val="0"/>
              </a:spcBef>
              <a:spcAft>
                <a:spcPts val="444"/>
              </a:spcAft>
              <a:buSzTx/>
              <a:defRPr/>
            </a:pPr>
            <a:r>
              <a:rPr lang="en-US" dirty="0"/>
              <a:t>Roles:</a:t>
            </a:r>
          </a:p>
          <a:p>
            <a:pPr>
              <a:lnSpc>
                <a:spcPct val="90000"/>
              </a:lnSpc>
              <a:spcBef>
                <a:spcPts val="0"/>
              </a:spcBef>
              <a:spcAft>
                <a:spcPts val="444"/>
              </a:spcAft>
              <a:buSzTx/>
              <a:defRPr/>
            </a:pPr>
            <a:r>
              <a:rPr lang="en-US" dirty="0"/>
              <a:t>Recipes:</a:t>
            </a:r>
          </a:p>
          <a:p>
            <a:pPr>
              <a:lnSpc>
                <a:spcPct val="90000"/>
              </a:lnSpc>
              <a:spcBef>
                <a:spcPts val="0"/>
              </a:spcBef>
              <a:spcAft>
                <a:spcPts val="444"/>
              </a:spcAft>
              <a:buSzTx/>
              <a:defRPr/>
            </a:pPr>
            <a:r>
              <a:rPr lang="en-US" dirty="0"/>
              <a:t>Platform:    centos 6.6</a:t>
            </a:r>
          </a:p>
          <a:p>
            <a:pPr>
              <a:lnSpc>
                <a:spcPct val="90000"/>
              </a:lnSpc>
              <a:spcBef>
                <a:spcPts val="0"/>
              </a:spcBef>
              <a:spcAft>
                <a:spcPts val="444"/>
              </a:spcAft>
              <a:buSzTx/>
              <a:defRPr/>
            </a:pPr>
            <a:r>
              <a:rPr lang="en-US" dirty="0"/>
              <a:t>Tags:</a:t>
            </a: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5372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31945"/>
          </a:xfrm>
        </p:spPr>
        <p:txBody>
          <a:bodyPr/>
          <a:lstStyle/>
          <a:p>
            <a:r>
              <a:rPr lang="en-US" dirty="0"/>
              <a:t>node2:</a:t>
            </a:r>
          </a:p>
          <a:p>
            <a:r>
              <a:rPr lang="en-US" dirty="0"/>
              <a:t>  run_list: recipe[</a:t>
            </a:r>
            <a:r>
              <a:rPr lang="en-US" dirty="0" err="1"/>
              <a:t>myhaproxy</a:t>
            </a:r>
            <a:r>
              <a:rPr lang="en-US" dirty="0"/>
              <a:t>]</a:t>
            </a:r>
          </a:p>
        </p:txBody>
      </p:sp>
      <p:sp>
        <p:nvSpPr>
          <p:cNvPr id="3" name="Title 2"/>
          <p:cNvSpPr>
            <a:spLocks noGrp="1"/>
          </p:cNvSpPr>
          <p:nvPr>
            <p:ph type="title"/>
          </p:nvPr>
        </p:nvSpPr>
        <p:spPr/>
        <p:txBody>
          <a:bodyPr/>
          <a:lstStyle/>
          <a:p>
            <a:r>
              <a:rPr lang="en-US" dirty="0"/>
              <a:t>Lab: </a:t>
            </a:r>
            <a:r>
              <a:rPr lang="en-US" dirty="0" smtClean="0"/>
              <a:t>Define the Run List</a:t>
            </a:r>
            <a:endParaRPr lang="en-US" dirty="0"/>
          </a:p>
        </p:txBody>
      </p:sp>
      <p:sp>
        <p:nvSpPr>
          <p:cNvPr id="4" name="Text Placeholder 3"/>
          <p:cNvSpPr>
            <a:spLocks noGrp="1"/>
          </p:cNvSpPr>
          <p:nvPr>
            <p:ph type="body" sz="quarter" idx="11"/>
          </p:nvPr>
        </p:nvSpPr>
        <p:spPr/>
        <p:txBody>
          <a:bodyPr/>
          <a:lstStyle/>
          <a:p>
            <a:r>
              <a:rPr lang="en-US" dirty="0" smtClean="0"/>
              <a:t>$ knife node run_list add node2 "recipe[myhaproxy]"</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79637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088448"/>
          </a:xfrm>
        </p:spPr>
        <p:txBody>
          <a:bodyPr/>
          <a:lstStyle/>
          <a:p>
            <a:r>
              <a:rPr lang="en-US" dirty="0"/>
              <a:t>Node Name:   node2</a:t>
            </a:r>
          </a:p>
          <a:p>
            <a:r>
              <a:rPr lang="en-US" dirty="0"/>
              <a:t>Environment: _default</a:t>
            </a:r>
          </a:p>
          <a:p>
            <a:r>
              <a:rPr lang="en-US" dirty="0"/>
              <a:t>FQDN:        ip-172-31-0-128.ec2.internal</a:t>
            </a:r>
          </a:p>
          <a:p>
            <a:r>
              <a:rPr lang="en-US" dirty="0"/>
              <a:t>IP:          54.210.192.12</a:t>
            </a:r>
          </a:p>
          <a:p>
            <a:r>
              <a:rPr lang="en-US" dirty="0"/>
              <a:t>Run List:    recipe[</a:t>
            </a:r>
            <a:r>
              <a:rPr lang="en-US" dirty="0" err="1"/>
              <a:t>myhaproxy</a:t>
            </a:r>
            <a:r>
              <a:rPr lang="en-US" dirty="0"/>
              <a:t>]</a:t>
            </a:r>
          </a:p>
          <a:p>
            <a:r>
              <a:rPr lang="en-US" dirty="0"/>
              <a:t>Roles:</a:t>
            </a:r>
          </a:p>
          <a:p>
            <a:r>
              <a:rPr lang="en-US" dirty="0"/>
              <a:t>Recipes:</a:t>
            </a:r>
          </a:p>
          <a:p>
            <a:r>
              <a:rPr lang="en-US" dirty="0"/>
              <a:t>Platform:    centos 6.6</a:t>
            </a:r>
          </a:p>
          <a:p>
            <a:r>
              <a:rPr lang="en-US" dirty="0"/>
              <a:t>Tags:</a:t>
            </a:r>
          </a:p>
        </p:txBody>
      </p:sp>
      <p:sp>
        <p:nvSpPr>
          <p:cNvPr id="3" name="Title 2"/>
          <p:cNvSpPr>
            <a:spLocks noGrp="1"/>
          </p:cNvSpPr>
          <p:nvPr>
            <p:ph type="title"/>
          </p:nvPr>
        </p:nvSpPr>
        <p:spPr/>
        <p:txBody>
          <a:bodyPr/>
          <a:lstStyle/>
          <a:p>
            <a:r>
              <a:rPr lang="en-US" dirty="0"/>
              <a:t>Lab: </a:t>
            </a:r>
            <a:r>
              <a:rPr lang="en-US" dirty="0" smtClean="0"/>
              <a:t>Validate the </a:t>
            </a:r>
            <a:r>
              <a:rPr lang="en-US" dirty="0"/>
              <a:t>Run List</a:t>
            </a:r>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91048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SSH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9661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Work that needs to be accomplished to setup a proxy server within our infrastructure:</a:t>
            </a:r>
          </a:p>
          <a:p>
            <a:pPr lvl="1"/>
            <a:endParaRPr lang="en-US" dirty="0" smtClean="0"/>
          </a:p>
          <a:p>
            <a:pPr lvl="2"/>
            <a:r>
              <a:rPr lang="en-US" dirty="0" smtClean="0"/>
              <a:t>Write a proxy server cookbook.</a:t>
            </a:r>
          </a:p>
          <a:p>
            <a:pPr lvl="2"/>
            <a:r>
              <a:rPr lang="en-US" dirty="0" smtClean="0"/>
              <a:t>We will need to establish a new node within our organization </a:t>
            </a:r>
            <a:r>
              <a:rPr lang="en-US" dirty="0" smtClean="0"/>
              <a:t>to which we apply that cookbook.</a:t>
            </a:r>
            <a:endParaRPr lang="en-US" dirty="0" smtClean="0"/>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4</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smtClean="0"/>
              <a:t>Proxy Server Cookbook</a:t>
            </a:r>
            <a:endParaRPr lang="en-US" sz="2400" dirty="0"/>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Node to become Proxy Server</a:t>
            </a:r>
            <a:endParaRPr lang="en-US" sz="4500" dirty="0"/>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38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knife ssh QUERY COMMAND (options)</a:t>
            </a:r>
          </a:p>
          <a:p>
            <a:r>
              <a:rPr lang="en-US" dirty="0"/>
              <a:t>    -a, --attribute ATTR             The attribute to use for opening the connection - default depends on the context</a:t>
            </a:r>
          </a:p>
          <a:p>
            <a:r>
              <a:rPr lang="en-US" dirty="0"/>
              <a:t>    -s, --server-url URL             Chef Server URL</a:t>
            </a:r>
          </a:p>
          <a:p>
            <a:r>
              <a:rPr lang="en-US" dirty="0"/>
              <a:t>        --chef-zero-host HOST        Host to start chef-zero on</a:t>
            </a:r>
          </a:p>
          <a:p>
            <a:r>
              <a:rPr lang="en-US" dirty="0"/>
              <a:t>        --chef-zero-port PORT        Port (or port range) to start chef-zero on.  Port ranges like 1000,1010 or 8889-9999 will try all given ports until one works.</a:t>
            </a:r>
          </a:p>
          <a:p>
            <a:r>
              <a:rPr lang="en-US" dirty="0"/>
              <a:t>    -k, --key KEY                    API Client Key</a:t>
            </a:r>
          </a:p>
          <a:p>
            <a:r>
              <a:rPr lang="en-US" dirty="0"/>
              <a:t>        --[no-]color                 Use colored output, defaults to false on Windows, true otherwise</a:t>
            </a:r>
          </a:p>
          <a:p>
            <a:r>
              <a:rPr lang="en-US" dirty="0"/>
              <a:t>    -C, --concurrency NUM            The number of concurrent connections</a:t>
            </a:r>
          </a:p>
          <a:p>
            <a:r>
              <a:rPr lang="en-US" dirty="0"/>
              <a:t>    -c, --config CONFIG              The configuration file to use</a:t>
            </a:r>
          </a:p>
          <a:p>
            <a:r>
              <a:rPr lang="en-US" dirty="0"/>
              <a:t>        --defaults                   Accept default values for all </a:t>
            </a:r>
            <a:r>
              <a:rPr lang="en-US" dirty="0" smtClean="0"/>
              <a:t>questions</a:t>
            </a:r>
            <a:endParaRPr lang="en-US" dirty="0"/>
          </a:p>
        </p:txBody>
      </p:sp>
      <p:sp>
        <p:nvSpPr>
          <p:cNvPr id="3" name="Title 2"/>
          <p:cNvSpPr>
            <a:spLocks noGrp="1"/>
          </p:cNvSpPr>
          <p:nvPr>
            <p:ph type="title"/>
          </p:nvPr>
        </p:nvSpPr>
        <p:spPr/>
        <p:txBody>
          <a:bodyPr/>
          <a:lstStyle/>
          <a:p>
            <a:r>
              <a:rPr lang="en-US" dirty="0" smtClean="0"/>
              <a:t>GE: Using knife ssh</a:t>
            </a:r>
            <a:endParaRPr lang="en-US" dirty="0"/>
          </a:p>
        </p:txBody>
      </p:sp>
      <p:sp>
        <p:nvSpPr>
          <p:cNvPr id="4" name="Text Placeholder 3"/>
          <p:cNvSpPr>
            <a:spLocks noGrp="1"/>
          </p:cNvSpPr>
          <p:nvPr>
            <p:ph type="body" sz="quarter" idx="11"/>
          </p:nvPr>
        </p:nvSpPr>
        <p:spPr/>
        <p:txBody>
          <a:bodyPr/>
          <a:lstStyle/>
          <a:p>
            <a:r>
              <a:rPr lang="en-US" dirty="0" smtClean="0"/>
              <a:t>$ knife ssh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92583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ec2-54-175-46-24.compute-1.amazonaws.com  Starting Chef Client, version 12.3.0</a:t>
            </a:r>
          </a:p>
          <a:p>
            <a:r>
              <a:rPr lang="en-US" dirty="0"/>
              <a:t>ec2-54-210-192-12.compute-1.amazonaws.com Starting Chef Client, version 12.3.0</a:t>
            </a:r>
          </a:p>
          <a:p>
            <a:r>
              <a:rPr lang="en-US" dirty="0"/>
              <a:t>ec2-54-175-46-24.compute-1.amazonaws.com  resolving cookbooks for run list: ["apache"]</a:t>
            </a:r>
          </a:p>
          <a:p>
            <a:r>
              <a:rPr lang="en-US" dirty="0"/>
              <a:t>ec2-54-210-192-12.compute-1.amazonaws.com resolving cookbooks for run list: ["</a:t>
            </a:r>
            <a:r>
              <a:rPr lang="en-US" dirty="0" err="1"/>
              <a:t>myhaproxy</a:t>
            </a:r>
            <a:r>
              <a:rPr lang="en-US" dirty="0"/>
              <a:t>"]</a:t>
            </a:r>
          </a:p>
          <a:p>
            <a:r>
              <a:rPr lang="en-US" dirty="0"/>
              <a:t>ec2-54-175-46-24.compute-1.amazonaws.com  Synchronizing Cookbooks:</a:t>
            </a:r>
          </a:p>
          <a:p>
            <a:r>
              <a:rPr lang="en-US" dirty="0"/>
              <a:t>ec2-54-175-46-24.compute-1.amazonaws.com    - apache</a:t>
            </a:r>
          </a:p>
          <a:p>
            <a:r>
              <a:rPr lang="en-US" dirty="0"/>
              <a:t>ec2-54-175-46-24.compute-1.amazonaws.com  Compiling Cookbooks...</a:t>
            </a:r>
          </a:p>
          <a:p>
            <a:r>
              <a:rPr lang="en-US" dirty="0"/>
              <a:t>ec2-54-175-46-24.compute-1.amazonaws.com  Converging 3 resources</a:t>
            </a:r>
          </a:p>
          <a:p>
            <a:r>
              <a:rPr lang="en-US" dirty="0"/>
              <a:t>ec2-54-175-46-24.compute-1.amazonaws.com  Recipe: apache::server</a:t>
            </a:r>
          </a:p>
          <a:p>
            <a:r>
              <a:rPr lang="en-US" dirty="0"/>
              <a:t>ec2-54-210-192-12.compute-1.amazonaws.com Synchronizing Cookbooks:</a:t>
            </a:r>
          </a:p>
          <a:p>
            <a:r>
              <a:rPr lang="en-US" dirty="0"/>
              <a:t>ec2-54-210-192-12.compute-1.amazonaws.com   - build-essential</a:t>
            </a:r>
          </a:p>
          <a:p>
            <a:r>
              <a:rPr lang="en-US" dirty="0"/>
              <a:t>ec2-54-210-192-12.compute-1.amazonaws.com   - </a:t>
            </a:r>
            <a:r>
              <a:rPr lang="en-US" dirty="0" smtClean="0"/>
              <a:t>cpu</a:t>
            </a:r>
            <a:endParaRPr lang="en-US" dirty="0"/>
          </a:p>
        </p:txBody>
      </p:sp>
      <p:sp>
        <p:nvSpPr>
          <p:cNvPr id="3" name="Title 2"/>
          <p:cNvSpPr>
            <a:spLocks noGrp="1"/>
          </p:cNvSpPr>
          <p:nvPr>
            <p:ph type="title"/>
          </p:nvPr>
        </p:nvSpPr>
        <p:spPr>
          <a:xfrm>
            <a:off x="583660" y="233464"/>
            <a:ext cx="14961140" cy="898913"/>
          </a:xfrm>
        </p:spPr>
        <p:txBody>
          <a:bodyPr/>
          <a:lstStyle/>
          <a:p>
            <a:r>
              <a:rPr lang="en-US" dirty="0" smtClean="0"/>
              <a:t>GE: </a:t>
            </a:r>
            <a:r>
              <a:rPr lang="en-US" dirty="0"/>
              <a:t>Define the Run List</a:t>
            </a:r>
          </a:p>
        </p:txBody>
      </p:sp>
      <p:sp>
        <p:nvSpPr>
          <p:cNvPr id="4" name="Text Placeholder 3"/>
          <p:cNvSpPr>
            <a:spLocks noGrp="1"/>
          </p:cNvSpPr>
          <p:nvPr>
            <p:ph type="body" sz="quarter" idx="11"/>
          </p:nvPr>
        </p:nvSpPr>
        <p:spPr/>
        <p:txBody>
          <a:bodyPr/>
          <a:lstStyle/>
          <a:p>
            <a:r>
              <a:rPr lang="en-US" dirty="0" smtClean="0"/>
              <a:t>$ knife ssh</a:t>
            </a:r>
            <a:r>
              <a:rPr lang="en-US" dirty="0"/>
              <a:t> </a:t>
            </a:r>
            <a:r>
              <a:rPr lang="en-US" dirty="0" smtClean="0"/>
              <a:t>"*:*" -x USERNAME -P PASSWORD "sudo chef-client"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1030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42</a:t>
            </a:fld>
            <a:endParaRPr lang="en-US" dirty="0"/>
          </a:p>
        </p:txBody>
      </p:sp>
      <p:sp>
        <p:nvSpPr>
          <p:cNvPr id="6" name="Title 2"/>
          <p:cNvSpPr txBox="1">
            <a:spLocks/>
          </p:cNvSpPr>
          <p:nvPr/>
        </p:nvSpPr>
        <p:spPr>
          <a:xfrm>
            <a:off x="583660" y="233464"/>
            <a:ext cx="14961140" cy="898913"/>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GE: Testing Your Websites</a:t>
            </a:r>
            <a:endParaRPr lang="en-US" dirty="0"/>
          </a:p>
        </p:txBody>
      </p:sp>
      <p:pic>
        <p:nvPicPr>
          <p:cNvPr id="5" name="Picture 4"/>
          <p:cNvPicPr>
            <a:picLocks noChangeAspect="1"/>
          </p:cNvPicPr>
          <p:nvPr/>
        </p:nvPicPr>
        <p:blipFill>
          <a:blip r:embed="rId3"/>
          <a:stretch>
            <a:fillRect/>
          </a:stretch>
        </p:blipFill>
        <p:spPr>
          <a:xfrm>
            <a:off x="4894144" y="2196430"/>
            <a:ext cx="10153181" cy="4962652"/>
          </a:xfrm>
          <a:prstGeom prst="rect">
            <a:avLst/>
          </a:prstGeom>
          <a:ln>
            <a:solidFill>
              <a:schemeClr val="accent1"/>
            </a:solidFill>
          </a:ln>
        </p:spPr>
      </p:pic>
      <p:sp>
        <p:nvSpPr>
          <p:cNvPr id="9" name="Text Placeholder 4"/>
          <p:cNvSpPr txBox="1">
            <a:spLocks/>
          </p:cNvSpPr>
          <p:nvPr/>
        </p:nvSpPr>
        <p:spPr>
          <a:xfrm>
            <a:off x="165787" y="3127438"/>
            <a:ext cx="4160886" cy="3295665"/>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lvl="1"/>
            <a:r>
              <a:rPr lang="en-US" sz="2800" dirty="0" smtClean="0"/>
              <a:t>URL of proxy server.</a:t>
            </a:r>
          </a:p>
          <a:p>
            <a:pPr lvl="1"/>
            <a:endParaRPr lang="en-US" sz="2800" dirty="0"/>
          </a:p>
          <a:p>
            <a:pPr lvl="1"/>
            <a:endParaRPr lang="en-US" sz="2800" dirty="0" smtClean="0"/>
          </a:p>
          <a:p>
            <a:pPr lvl="1"/>
            <a:endParaRPr lang="en-US" sz="2800" dirty="0" smtClean="0"/>
          </a:p>
          <a:p>
            <a:pPr lvl="1"/>
            <a:r>
              <a:rPr lang="en-US" sz="2800" dirty="0" smtClean="0"/>
              <a:t>Output from the web server. </a:t>
            </a:r>
          </a:p>
          <a:p>
            <a:pPr lvl="1"/>
            <a:endParaRPr lang="en-US" sz="2800" dirty="0" smtClean="0"/>
          </a:p>
          <a:p>
            <a:pPr lvl="1"/>
            <a:endParaRPr lang="en-US" sz="2800" dirty="0"/>
          </a:p>
        </p:txBody>
      </p:sp>
      <p:cxnSp>
        <p:nvCxnSpPr>
          <p:cNvPr id="11" name="Straight Arrow Connector 10"/>
          <p:cNvCxnSpPr/>
          <p:nvPr/>
        </p:nvCxnSpPr>
        <p:spPr>
          <a:xfrm flipV="1">
            <a:off x="4505093" y="3053796"/>
            <a:ext cx="3300761" cy="403082"/>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724507" y="5304657"/>
            <a:ext cx="1791009" cy="2562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555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ü"/>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4248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fontScale="92500" lnSpcReduction="10000"/>
          </a:bodyPr>
          <a:lstStyle/>
          <a:p>
            <a:r>
              <a:rPr lang="en-US" dirty="0" smtClean="0"/>
              <a:t>What are the benefits and drawbacks of the Chef Super Market?</a:t>
            </a:r>
          </a:p>
          <a:p>
            <a:endParaRPr lang="en-US" dirty="0"/>
          </a:p>
          <a:p>
            <a:r>
              <a:rPr lang="en-US" dirty="0" smtClean="0"/>
              <a:t>Is your team able to leverage community cookbooks? Is the team able to contribute to community cookbooks?</a:t>
            </a:r>
            <a:endParaRPr lang="en-US" dirty="0"/>
          </a:p>
          <a:p>
            <a:endParaRPr lang="en-US" dirty="0" smtClean="0"/>
          </a:p>
          <a:p>
            <a:r>
              <a:rPr lang="en-US" dirty="0" smtClean="0"/>
              <a:t>Why do you use a wrapper cookbook? When might you decide to not wrap the cookbook?</a:t>
            </a:r>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81942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r>
              <a:rPr lang="en-US" dirty="0" smtClean="0"/>
              <a:t>?</a:t>
            </a:r>
          </a:p>
          <a:p>
            <a:endParaRPr lang="en-US" dirty="0"/>
          </a:p>
          <a:p>
            <a:pPr marL="571500" indent="-571500">
              <a:buFont typeface="Arial"/>
              <a:buChar char="•"/>
            </a:pPr>
            <a:r>
              <a:rPr lang="en-US" dirty="0" smtClean="0"/>
              <a:t>Chef Super Market</a:t>
            </a:r>
          </a:p>
          <a:p>
            <a:pPr marL="571500" indent="-571500">
              <a:buFont typeface="Arial"/>
              <a:buChar char="•"/>
            </a:pPr>
            <a:r>
              <a:rPr lang="en-US" dirty="0" smtClean="0"/>
              <a:t>Wrapper Cookbooks</a:t>
            </a:r>
          </a:p>
          <a:p>
            <a:pPr marL="571500" indent="-571500">
              <a:buFont typeface="Arial"/>
              <a:buChar char="•"/>
            </a:pPr>
            <a:r>
              <a:rPr lang="en-US" dirty="0" smtClean="0"/>
              <a:t>Node Attributes</a:t>
            </a:r>
          </a:p>
          <a:p>
            <a:pPr marL="571500" indent="-571500">
              <a:buFont typeface="Arial"/>
              <a:buChar char="•"/>
            </a:pPr>
            <a:r>
              <a:rPr lang="en-US" dirty="0" smtClean="0">
                <a:latin typeface="Inconsolata"/>
                <a:cs typeface="Inconsolata"/>
              </a:rPr>
              <a:t>knife </a:t>
            </a:r>
            <a:r>
              <a:rPr lang="en-US" dirty="0" err="1" smtClean="0">
                <a:latin typeface="Inconsolata"/>
                <a:cs typeface="Inconsolata"/>
              </a:rPr>
              <a:t>ssh</a:t>
            </a:r>
            <a:endParaRPr lang="en-US" dirty="0" smtClean="0">
              <a:latin typeface="Inconsolata"/>
              <a:cs typeface="Inconsolata"/>
            </a:endParaRP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a:t>
            </a:r>
            <a:r>
              <a:rPr lang="en-US" dirty="0" smtClean="0"/>
              <a:t>wrote </a:t>
            </a:r>
            <a:r>
              <a:rPr lang="en-US" dirty="0"/>
              <a:t>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smtClean="0">
                <a:hlinkClick r:id="rId3"/>
              </a:rPr>
              <a:t>https://supermarket.chef.io</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5055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26803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Find or Create a Cookbook to Manage a Proxy Server</a:t>
            </a:r>
          </a:p>
          <a:p>
            <a:pPr marL="380990" indent="-380990">
              <a:buFont typeface="Wingdings" charset="2"/>
              <a:buChar char="q"/>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580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8</a:t>
            </a:fld>
            <a:endParaRPr lang="en-US" dirty="0"/>
          </a:p>
        </p:txBody>
      </p:sp>
      <p:pic>
        <p:nvPicPr>
          <p:cNvPr id="9" name="Picture 8"/>
          <p:cNvPicPr>
            <a:picLocks noChangeAspect="1"/>
          </p:cNvPicPr>
          <p:nvPr/>
        </p:nvPicPr>
        <p:blipFill>
          <a:blip r:embed="rId3"/>
          <a:stretch>
            <a:fillRect/>
          </a:stretch>
        </p:blipFill>
        <p:spPr>
          <a:xfrm>
            <a:off x="5425440" y="2250428"/>
            <a:ext cx="10492676" cy="5064771"/>
          </a:xfrm>
          <a:prstGeom prst="rect">
            <a:avLst/>
          </a:prstGeom>
          <a:ln>
            <a:solidFill>
              <a:schemeClr val="accent1"/>
            </a:solidFill>
          </a:ln>
        </p:spPr>
      </p:pic>
      <p:sp>
        <p:nvSpPr>
          <p:cNvPr id="10" name="Text Placeholder 4"/>
          <p:cNvSpPr>
            <a:spLocks noGrp="1"/>
          </p:cNvSpPr>
          <p:nvPr>
            <p:ph type="body" sz="quarter" idx="12"/>
          </p:nvPr>
        </p:nvSpPr>
        <p:spPr>
          <a:xfrm>
            <a:off x="-117562" y="1856198"/>
            <a:ext cx="5314399"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51976" lvl="1" indent="-742950">
              <a:buFont typeface="+mj-lt"/>
              <a:buAutoNum type="arabicPeriod"/>
            </a:pPr>
            <a:r>
              <a:rPr lang="en-US" sz="2800" dirty="0" smtClean="0"/>
              <a:t>From the </a:t>
            </a:r>
            <a:r>
              <a:rPr lang="en-US" sz="2800" dirty="0">
                <a:hlinkClick r:id="rId4"/>
              </a:rPr>
              <a:t>https://</a:t>
            </a:r>
            <a:r>
              <a:rPr lang="en-US" sz="2800" dirty="0" smtClean="0">
                <a:hlinkClick r:id="rId4"/>
              </a:rPr>
              <a:t>supermarket.chef.io</a:t>
            </a:r>
            <a:r>
              <a:rPr lang="en-US" sz="2800" dirty="0"/>
              <a:t> </a:t>
            </a:r>
            <a:r>
              <a:rPr lang="en-US" sz="2800" dirty="0" smtClean="0"/>
              <a:t>page, type </a:t>
            </a:r>
            <a:r>
              <a:rPr lang="en-US" sz="2800" b="1" dirty="0" smtClean="0"/>
              <a:t>haproxy</a:t>
            </a:r>
            <a:r>
              <a:rPr lang="en-US" sz="2800" dirty="0" smtClean="0"/>
              <a:t> in the search field and then click the </a:t>
            </a:r>
            <a:r>
              <a:rPr lang="en-US" sz="2800" b="1" dirty="0" smtClean="0"/>
              <a:t>GO</a:t>
            </a:r>
            <a:r>
              <a:rPr lang="en-US" sz="2800" dirty="0" smtClean="0"/>
              <a:t> button.</a:t>
            </a:r>
            <a:endParaRPr lang="en-US" sz="2800" dirty="0"/>
          </a:p>
        </p:txBody>
      </p:sp>
    </p:spTree>
    <p:extLst>
      <p:ext uri="{BB962C8B-B14F-4D97-AF65-F5344CB8AC3E}">
        <p14:creationId xmlns:p14="http://schemas.microsoft.com/office/powerpoint/2010/main" val="295130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9</a:t>
            </a:fld>
            <a:endParaRPr lang="en-US" dirty="0"/>
          </a:p>
        </p:txBody>
      </p:sp>
      <p:pic>
        <p:nvPicPr>
          <p:cNvPr id="9" name="Picture 8"/>
          <p:cNvPicPr>
            <a:picLocks noChangeAspect="1"/>
          </p:cNvPicPr>
          <p:nvPr/>
        </p:nvPicPr>
        <p:blipFill>
          <a:blip r:embed="rId3"/>
          <a:stretch>
            <a:fillRect/>
          </a:stretch>
        </p:blipFill>
        <p:spPr>
          <a:xfrm>
            <a:off x="5738090" y="1564373"/>
            <a:ext cx="9634225" cy="5890564"/>
          </a:xfrm>
          <a:prstGeom prst="rect">
            <a:avLst/>
          </a:prstGeom>
          <a:ln>
            <a:solidFill>
              <a:schemeClr val="accent1"/>
            </a:solidFill>
          </a:ln>
        </p:spPr>
      </p:pic>
      <p:sp>
        <p:nvSpPr>
          <p:cNvPr id="10" name="Text Placeholder 4"/>
          <p:cNvSpPr>
            <a:spLocks noGrp="1"/>
          </p:cNvSpPr>
          <p:nvPr>
            <p:ph type="body" sz="quarter" idx="12"/>
          </p:nvPr>
        </p:nvSpPr>
        <p:spPr>
          <a:xfrm>
            <a:off x="111041" y="1856198"/>
            <a:ext cx="5148864"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823376" lvl="1" indent="-514350">
              <a:buFont typeface="+mj-lt"/>
              <a:buAutoNum type="arabicPeriod" startAt="2"/>
            </a:pPr>
            <a:r>
              <a:rPr lang="en-US" sz="2800" dirty="0" smtClean="0"/>
              <a:t>Click the resulting  </a:t>
            </a:r>
            <a:r>
              <a:rPr lang="en-US" sz="2800" b="1" dirty="0" smtClean="0"/>
              <a:t>haproxy </a:t>
            </a:r>
            <a:r>
              <a:rPr lang="en-US" sz="2800" dirty="0" smtClean="0"/>
              <a:t>link.</a:t>
            </a:r>
            <a:endParaRPr lang="en-US" sz="2800" dirty="0"/>
          </a:p>
        </p:txBody>
      </p:sp>
    </p:spTree>
    <p:extLst>
      <p:ext uri="{BB962C8B-B14F-4D97-AF65-F5344CB8AC3E}">
        <p14:creationId xmlns:p14="http://schemas.microsoft.com/office/powerpoint/2010/main" val="301865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2006/metadata/propertie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16353</TotalTime>
  <Words>5879</Words>
  <Application>Microsoft Macintosh PowerPoint</Application>
  <PresentationFormat>Custom</PresentationFormat>
  <Paragraphs>630</Paragraphs>
  <Slides>46</Slides>
  <Notes>46</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ChefDk3.2Template</vt:lpstr>
      <vt:lpstr>Community Cookbooks</vt:lpstr>
      <vt:lpstr>Objectives</vt:lpstr>
      <vt:lpstr>Proxy Server</vt:lpstr>
      <vt:lpstr>Proxy Server</vt:lpstr>
      <vt:lpstr>Community Cookbooks</vt:lpstr>
      <vt:lpstr>Community Cookbooks</vt:lpstr>
      <vt:lpstr>Proxy Server</vt:lpstr>
      <vt:lpstr>GE: Searching in the Supermarket</vt:lpstr>
      <vt:lpstr>GE: Searching in the Supermarket</vt:lpstr>
      <vt:lpstr>Supermarket Cookbooks</vt:lpstr>
      <vt:lpstr>Supermarket Cookbooks</vt:lpstr>
      <vt:lpstr>Supermarket Cookbooks</vt:lpstr>
      <vt:lpstr>Supermarket Cookbooks</vt:lpstr>
      <vt:lpstr>GE: CD and Generate the Cookbook </vt:lpstr>
      <vt:lpstr>GE: Create a Dependency in the Cookbook</vt:lpstr>
      <vt:lpstr>Proxy Server</vt:lpstr>
      <vt:lpstr>Supermarket Cookbooks</vt:lpstr>
      <vt:lpstr>GE: Capture Node's Public Host Name and IP</vt:lpstr>
      <vt:lpstr>GE: Capture Node's Public Host Name and IP</vt:lpstr>
      <vt:lpstr>Amazon EC2 Instances</vt:lpstr>
      <vt:lpstr>GE: Capture Node's Public Host Name and IP</vt:lpstr>
      <vt:lpstr>GE: Edit the myhaproxy/recipes/default.rb </vt:lpstr>
      <vt:lpstr>GE: Edit the myhaproxy/recipes/default.rb</vt:lpstr>
      <vt:lpstr>GE: Edit the myhaproxy/recipes/default.rb</vt:lpstr>
      <vt:lpstr>GE: Edit the myhaproxy/recipes/default.rb</vt:lpstr>
      <vt:lpstr>GE: Edit the myhaproxy/recipes/default.rb</vt:lpstr>
      <vt:lpstr>Proxy Server</vt:lpstr>
      <vt:lpstr>Lab: Upload the Cookbook</vt:lpstr>
      <vt:lpstr>Lab: Upload the Cookbook</vt:lpstr>
      <vt:lpstr>Lab: Upload the Cookbook</vt:lpstr>
      <vt:lpstr>Lab: Upload the Cookbook</vt:lpstr>
      <vt:lpstr>Lab: Verify the Cookbook Upload</vt:lpstr>
      <vt:lpstr>Proxy Server</vt:lpstr>
      <vt:lpstr>Lab: Bootstrap a Proxy Server</vt:lpstr>
      <vt:lpstr>Lab: Bootstrap a New Node</vt:lpstr>
      <vt:lpstr>Lab: Validate the New Node</vt:lpstr>
      <vt:lpstr>Lab: Define the Run List</vt:lpstr>
      <vt:lpstr>Lab: Validate the Run List</vt:lpstr>
      <vt:lpstr>SSH Woes</vt:lpstr>
      <vt:lpstr>GE: Using knife ssh</vt:lpstr>
      <vt:lpstr>GE: Define the Run List</vt:lpstr>
      <vt:lpstr>PowerPoint Presentation</vt:lpstr>
      <vt:lpstr>Proxy Server</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2109</cp:revision>
  <cp:lastPrinted>2015-02-07T23:49:10Z</cp:lastPrinted>
  <dcterms:created xsi:type="dcterms:W3CDTF">2012-09-13T17:36:07Z</dcterms:created>
  <dcterms:modified xsi:type="dcterms:W3CDTF">2015-10-06T19:43:28Z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